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33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5" r:id="rId20"/>
    <p:sldId id="277" r:id="rId21"/>
    <p:sldId id="278" r:id="rId22"/>
    <p:sldId id="273" r:id="rId23"/>
    <p:sldId id="279" r:id="rId24"/>
    <p:sldId id="280" r:id="rId25"/>
    <p:sldId id="281" r:id="rId26"/>
    <p:sldId id="282" r:id="rId27"/>
    <p:sldId id="339" r:id="rId28"/>
    <p:sldId id="283" r:id="rId29"/>
    <p:sldId id="284" r:id="rId30"/>
    <p:sldId id="285" r:id="rId31"/>
    <p:sldId id="286" r:id="rId32"/>
    <p:sldId id="287" r:id="rId33"/>
    <p:sldId id="288" r:id="rId34"/>
    <p:sldId id="290" r:id="rId35"/>
    <p:sldId id="289" r:id="rId36"/>
    <p:sldId id="291" r:id="rId37"/>
    <p:sldId id="292" r:id="rId38"/>
    <p:sldId id="293" r:id="rId39"/>
    <p:sldId id="294" r:id="rId40"/>
    <p:sldId id="295" r:id="rId41"/>
    <p:sldId id="296" r:id="rId42"/>
    <p:sldId id="297" r:id="rId43"/>
    <p:sldId id="299" r:id="rId44"/>
    <p:sldId id="300" r:id="rId45"/>
    <p:sldId id="298" r:id="rId46"/>
    <p:sldId id="301" r:id="rId47"/>
    <p:sldId id="302" r:id="rId48"/>
    <p:sldId id="303" r:id="rId49"/>
    <p:sldId id="304" r:id="rId50"/>
    <p:sldId id="305" r:id="rId51"/>
    <p:sldId id="306" r:id="rId52"/>
    <p:sldId id="307" r:id="rId53"/>
    <p:sldId id="309" r:id="rId54"/>
    <p:sldId id="308"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037481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7C761-0F79-4242-B824-2FC965693895}"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81259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3743348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54286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4165296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2020002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86075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925408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91532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546120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2216066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87C761-0F79-4242-B824-2FC965693895}"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3997222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87C761-0F79-4242-B824-2FC965693895}" type="datetimeFigureOut">
              <a:rPr lang="en-US" smtClean="0"/>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75732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524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3145551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787C761-0F79-4242-B824-2FC965693895}" type="datetimeFigureOut">
              <a:rPr lang="en-US" smtClean="0"/>
              <a:t>10/24/2024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428077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7C761-0F79-4242-B824-2FC965693895}" type="datetimeFigureOut">
              <a:rPr lang="en-US" smtClean="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F41098-46E8-46F6-B1A5-6F849F59FD67}" type="slidenum">
              <a:rPr lang="en-US" smtClean="0"/>
              <a:t>‹#›</a:t>
            </a:fld>
            <a:endParaRPr lang="en-US"/>
          </a:p>
        </p:txBody>
      </p:sp>
    </p:spTree>
    <p:extLst>
      <p:ext uri="{BB962C8B-B14F-4D97-AF65-F5344CB8AC3E}">
        <p14:creationId xmlns:p14="http://schemas.microsoft.com/office/powerpoint/2010/main" val="163565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787C761-0F79-4242-B824-2FC965693895}" type="datetimeFigureOut">
              <a:rPr lang="en-US" smtClean="0"/>
              <a:t>10/24/2024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EF41098-46E8-46F6-B1A5-6F849F59FD67}" type="slidenum">
              <a:rPr lang="en-US" smtClean="0"/>
              <a:t>‹#›</a:t>
            </a:fld>
            <a:endParaRPr lang="en-US"/>
          </a:p>
        </p:txBody>
      </p:sp>
    </p:spTree>
    <p:extLst>
      <p:ext uri="{BB962C8B-B14F-4D97-AF65-F5344CB8AC3E}">
        <p14:creationId xmlns:p14="http://schemas.microsoft.com/office/powerpoint/2010/main" val="3884176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3.png"/><Relationship Id="rId7" Type="http://schemas.openxmlformats.org/officeDocument/2006/relationships/image" Target="../media/image7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8.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70C0BB1-FB34-4B3C-8970-4A8C67D274DD}"/>
              </a:ext>
            </a:extLst>
          </p:cNvPr>
          <p:cNvPicPr>
            <a:picLocks noGrp="1" noChangeAspect="1"/>
          </p:cNvPicPr>
          <p:nvPr>
            <p:ph idx="1"/>
          </p:nvPr>
        </p:nvPicPr>
        <p:blipFill>
          <a:blip r:embed="rId2"/>
          <a:stretch>
            <a:fillRect/>
          </a:stretch>
        </p:blipFill>
        <p:spPr>
          <a:xfrm>
            <a:off x="1771650" y="1"/>
            <a:ext cx="7915275" cy="6858000"/>
          </a:xfrm>
        </p:spPr>
      </p:pic>
    </p:spTree>
    <p:extLst>
      <p:ext uri="{BB962C8B-B14F-4D97-AF65-F5344CB8AC3E}">
        <p14:creationId xmlns:p14="http://schemas.microsoft.com/office/powerpoint/2010/main" val="880536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ACCE-4033-49B9-BAAD-8583BFCB4EA4}"/>
              </a:ext>
            </a:extLst>
          </p:cNvPr>
          <p:cNvSpPr>
            <a:spLocks noGrp="1"/>
          </p:cNvSpPr>
          <p:nvPr>
            <p:ph type="title"/>
          </p:nvPr>
        </p:nvSpPr>
        <p:spPr/>
        <p:txBody>
          <a:bodyPr/>
          <a:lstStyle/>
          <a:p>
            <a:r>
              <a:rPr lang="tr-TR" dirty="0"/>
              <a:t>PID Parametrelerinin Ayarlanması</a:t>
            </a:r>
            <a:endParaRPr lang="en-US" dirty="0"/>
          </a:p>
        </p:txBody>
      </p:sp>
      <p:sp>
        <p:nvSpPr>
          <p:cNvPr id="3" name="Content Placeholder 2">
            <a:extLst>
              <a:ext uri="{FF2B5EF4-FFF2-40B4-BE49-F238E27FC236}">
                <a16:creationId xmlns:a16="http://schemas.microsoft.com/office/drawing/2014/main" id="{FE4E6887-9D09-48D1-AEE0-FF2EA5A93553}"/>
              </a:ext>
            </a:extLst>
          </p:cNvPr>
          <p:cNvSpPr>
            <a:spLocks noGrp="1"/>
          </p:cNvSpPr>
          <p:nvPr>
            <p:ph idx="1"/>
          </p:nvPr>
        </p:nvSpPr>
        <p:spPr>
          <a:xfrm>
            <a:off x="1104293" y="1462368"/>
            <a:ext cx="8946541" cy="4195481"/>
          </a:xfrm>
        </p:spPr>
        <p:txBody>
          <a:bodyPr/>
          <a:lstStyle/>
          <a:p>
            <a:pPr marL="0" indent="0" algn="ctr">
              <a:buNone/>
            </a:pPr>
            <a:r>
              <a:rPr lang="tr-TR" dirty="0"/>
              <a:t>AÇIK HAT PROSES REAKSİYON EĞRİSİ YÖNTEMİ</a:t>
            </a:r>
          </a:p>
          <a:p>
            <a:endParaRPr lang="tr-TR" dirty="0"/>
          </a:p>
          <a:p>
            <a:pPr algn="just"/>
            <a:r>
              <a:rPr lang="tr-TR" sz="1800" dirty="0">
                <a:latin typeface="Arial" panose="020B0604020202020204" pitchFamily="34" charset="0"/>
                <a:cs typeface="Arial" panose="020B0604020202020204" pitchFamily="34" charset="0"/>
              </a:rPr>
              <a:t>Step etki verilerek çıkış değişkeni grafiğe geçirilir ve proses reaksiyon eğrisi yöntemi ile proses transfer fonksiyonu parametreleri hesaplanır</a:t>
            </a:r>
            <a:r>
              <a:rPr lang="tr-TR" sz="2000" dirty="0">
                <a:latin typeface="Arial" panose="020B0604020202020204" pitchFamily="34" charset="0"/>
                <a:cs typeface="Arial" panose="020B0604020202020204" pitchFamily="34" charset="0"/>
              </a:rPr>
              <a:t>.</a:t>
            </a:r>
          </a:p>
          <a:p>
            <a:endParaRPr lang="en-US" dirty="0"/>
          </a:p>
        </p:txBody>
      </p:sp>
      <p:pic>
        <p:nvPicPr>
          <p:cNvPr id="6" name="Picture 5">
            <a:extLst>
              <a:ext uri="{FF2B5EF4-FFF2-40B4-BE49-F238E27FC236}">
                <a16:creationId xmlns:a16="http://schemas.microsoft.com/office/drawing/2014/main" id="{CC850648-E09E-45DF-8BAF-21CDDB3C95FD}"/>
              </a:ext>
            </a:extLst>
          </p:cNvPr>
          <p:cNvPicPr>
            <a:picLocks noChangeAspect="1"/>
          </p:cNvPicPr>
          <p:nvPr/>
        </p:nvPicPr>
        <p:blipFill>
          <a:blip r:embed="rId2"/>
          <a:stretch>
            <a:fillRect/>
          </a:stretch>
        </p:blipFill>
        <p:spPr>
          <a:xfrm>
            <a:off x="1276003" y="3180502"/>
            <a:ext cx="4553297" cy="2758055"/>
          </a:xfrm>
          <a:prstGeom prst="rect">
            <a:avLst/>
          </a:prstGeom>
        </p:spPr>
      </p:pic>
      <p:pic>
        <p:nvPicPr>
          <p:cNvPr id="7" name="Picture 6">
            <a:extLst>
              <a:ext uri="{FF2B5EF4-FFF2-40B4-BE49-F238E27FC236}">
                <a16:creationId xmlns:a16="http://schemas.microsoft.com/office/drawing/2014/main" id="{4D69F886-D070-4EAA-BC94-1937C7D90ECB}"/>
              </a:ext>
            </a:extLst>
          </p:cNvPr>
          <p:cNvPicPr>
            <a:picLocks noChangeAspect="1"/>
          </p:cNvPicPr>
          <p:nvPr/>
        </p:nvPicPr>
        <p:blipFill>
          <a:blip r:embed="rId3"/>
          <a:stretch>
            <a:fillRect/>
          </a:stretch>
        </p:blipFill>
        <p:spPr>
          <a:xfrm>
            <a:off x="6287482" y="4075574"/>
            <a:ext cx="2581052" cy="929179"/>
          </a:xfrm>
          <a:prstGeom prst="rect">
            <a:avLst/>
          </a:prstGeom>
        </p:spPr>
      </p:pic>
      <p:sp>
        <p:nvSpPr>
          <p:cNvPr id="9" name="TextBox 8">
            <a:extLst>
              <a:ext uri="{FF2B5EF4-FFF2-40B4-BE49-F238E27FC236}">
                <a16:creationId xmlns:a16="http://schemas.microsoft.com/office/drawing/2014/main" id="{403CCEEB-DFE0-416D-B1B0-B25A6DA2702F}"/>
              </a:ext>
            </a:extLst>
          </p:cNvPr>
          <p:cNvSpPr txBox="1"/>
          <p:nvPr/>
        </p:nvSpPr>
        <p:spPr>
          <a:xfrm>
            <a:off x="1868486" y="6097505"/>
            <a:ext cx="396081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b="1" dirty="0">
                <a:solidFill>
                  <a:schemeClr val="tx1">
                    <a:lumMod val="95000"/>
                    <a:lumOff val="5000"/>
                  </a:schemeClr>
                </a:solidFill>
                <a:latin typeface="Arial" panose="020B0604020202020204" pitchFamily="34" charset="0"/>
                <a:cs typeface="Arial" panose="020B0604020202020204" pitchFamily="34" charset="0"/>
              </a:rPr>
              <a:t>Şekil 3. </a:t>
            </a:r>
            <a:r>
              <a:rPr lang="tr-TR" sz="1400" dirty="0">
                <a:solidFill>
                  <a:schemeClr val="tx1">
                    <a:lumMod val="95000"/>
                    <a:lumOff val="5000"/>
                  </a:schemeClr>
                </a:solidFill>
                <a:latin typeface="Arial" panose="020B0604020202020204" pitchFamily="34" charset="0"/>
                <a:cs typeface="Arial" panose="020B0604020202020204" pitchFamily="34" charset="0"/>
              </a:rPr>
              <a:t>Prosess Reaksiyon Eğrisi Yöntemi</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565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ACA1-2730-4113-BE01-025FDC90AB94}"/>
              </a:ext>
            </a:extLst>
          </p:cNvPr>
          <p:cNvSpPr>
            <a:spLocks noGrp="1"/>
          </p:cNvSpPr>
          <p:nvPr>
            <p:ph type="title"/>
          </p:nvPr>
        </p:nvSpPr>
        <p:spPr/>
        <p:txBody>
          <a:bodyPr/>
          <a:lstStyle/>
          <a:p>
            <a:r>
              <a:rPr lang="tr-TR" dirty="0"/>
              <a:t>Transfer Fonksiyonu ile PID Parametrelerinin Belirlenmesi</a:t>
            </a:r>
            <a:endParaRPr lang="en-US" dirty="0"/>
          </a:p>
        </p:txBody>
      </p:sp>
      <p:pic>
        <p:nvPicPr>
          <p:cNvPr id="5" name="Content Placeholder 4">
            <a:extLst>
              <a:ext uri="{FF2B5EF4-FFF2-40B4-BE49-F238E27FC236}">
                <a16:creationId xmlns:a16="http://schemas.microsoft.com/office/drawing/2014/main" id="{AA3B0981-9D9B-4625-8168-F58FA81A1087}"/>
              </a:ext>
            </a:extLst>
          </p:cNvPr>
          <p:cNvPicPr>
            <a:picLocks noGrp="1" noChangeAspect="1"/>
          </p:cNvPicPr>
          <p:nvPr>
            <p:ph idx="1"/>
          </p:nvPr>
        </p:nvPicPr>
        <p:blipFill>
          <a:blip r:embed="rId2"/>
          <a:stretch>
            <a:fillRect/>
          </a:stretch>
        </p:blipFill>
        <p:spPr>
          <a:xfrm>
            <a:off x="1582291" y="3869402"/>
            <a:ext cx="8121586" cy="1895475"/>
          </a:xfrm>
        </p:spPr>
      </p:pic>
      <p:pic>
        <p:nvPicPr>
          <p:cNvPr id="6" name="Picture 5">
            <a:extLst>
              <a:ext uri="{FF2B5EF4-FFF2-40B4-BE49-F238E27FC236}">
                <a16:creationId xmlns:a16="http://schemas.microsoft.com/office/drawing/2014/main" id="{04FDF3EE-04E2-4C80-A6D7-342867F7ABE6}"/>
              </a:ext>
            </a:extLst>
          </p:cNvPr>
          <p:cNvPicPr>
            <a:picLocks noChangeAspect="1"/>
          </p:cNvPicPr>
          <p:nvPr/>
        </p:nvPicPr>
        <p:blipFill>
          <a:blip r:embed="rId3"/>
          <a:stretch>
            <a:fillRect/>
          </a:stretch>
        </p:blipFill>
        <p:spPr>
          <a:xfrm>
            <a:off x="3062032" y="2499821"/>
            <a:ext cx="2581052" cy="929179"/>
          </a:xfrm>
          <a:prstGeom prst="rect">
            <a:avLst/>
          </a:prstGeom>
        </p:spPr>
      </p:pic>
    </p:spTree>
    <p:extLst>
      <p:ext uri="{BB962C8B-B14F-4D97-AF65-F5344CB8AC3E}">
        <p14:creationId xmlns:p14="http://schemas.microsoft.com/office/powerpoint/2010/main" val="39184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C90D-B9C2-4801-A10A-D92FD255A3FE}"/>
              </a:ext>
            </a:extLst>
          </p:cNvPr>
          <p:cNvSpPr>
            <a:spLocks noGrp="1"/>
          </p:cNvSpPr>
          <p:nvPr>
            <p:ph type="title"/>
          </p:nvPr>
        </p:nvSpPr>
        <p:spPr/>
        <p:txBody>
          <a:bodyPr/>
          <a:lstStyle/>
          <a:p>
            <a:r>
              <a:rPr lang="tr-TR" dirty="0"/>
              <a:t>PID Kontrol Python Kod Örneği</a:t>
            </a:r>
            <a:endParaRPr lang="en-US" dirty="0"/>
          </a:p>
        </p:txBody>
      </p:sp>
      <p:pic>
        <p:nvPicPr>
          <p:cNvPr id="5" name="Content Placeholder 4">
            <a:extLst>
              <a:ext uri="{FF2B5EF4-FFF2-40B4-BE49-F238E27FC236}">
                <a16:creationId xmlns:a16="http://schemas.microsoft.com/office/drawing/2014/main" id="{267BC216-6C8D-4F4D-BD6C-DCC858D832BA}"/>
              </a:ext>
            </a:extLst>
          </p:cNvPr>
          <p:cNvPicPr>
            <a:picLocks noGrp="1" noChangeAspect="1"/>
          </p:cNvPicPr>
          <p:nvPr>
            <p:ph idx="1"/>
          </p:nvPr>
        </p:nvPicPr>
        <p:blipFill>
          <a:blip r:embed="rId2"/>
          <a:stretch>
            <a:fillRect/>
          </a:stretch>
        </p:blipFill>
        <p:spPr>
          <a:xfrm>
            <a:off x="133005" y="1213659"/>
            <a:ext cx="11412884" cy="5519650"/>
          </a:xfrm>
        </p:spPr>
      </p:pic>
      <p:sp>
        <p:nvSpPr>
          <p:cNvPr id="6" name="Rectangle 5">
            <a:extLst>
              <a:ext uri="{FF2B5EF4-FFF2-40B4-BE49-F238E27FC236}">
                <a16:creationId xmlns:a16="http://schemas.microsoft.com/office/drawing/2014/main" id="{0D83B153-96BD-4B78-90EB-40D526225E0D}"/>
              </a:ext>
            </a:extLst>
          </p:cNvPr>
          <p:cNvSpPr/>
          <p:nvPr/>
        </p:nvSpPr>
        <p:spPr>
          <a:xfrm>
            <a:off x="133005" y="1213659"/>
            <a:ext cx="7398326" cy="89777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758C00-3D5C-4A20-BEE1-E1DFC239E580}"/>
              </a:ext>
            </a:extLst>
          </p:cNvPr>
          <p:cNvSpPr/>
          <p:nvPr/>
        </p:nvSpPr>
        <p:spPr>
          <a:xfrm>
            <a:off x="540816" y="2096520"/>
            <a:ext cx="7398326" cy="89777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B713CE-8BAF-4EEE-9E8A-A0E351B626C7}"/>
              </a:ext>
            </a:extLst>
          </p:cNvPr>
          <p:cNvSpPr/>
          <p:nvPr/>
        </p:nvSpPr>
        <p:spPr>
          <a:xfrm>
            <a:off x="646111" y="3087936"/>
            <a:ext cx="7683242" cy="106842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41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4D45-574F-4F34-A033-F7AA961E2C6D}"/>
              </a:ext>
            </a:extLst>
          </p:cNvPr>
          <p:cNvSpPr>
            <a:spLocks noGrp="1"/>
          </p:cNvSpPr>
          <p:nvPr>
            <p:ph type="title"/>
          </p:nvPr>
        </p:nvSpPr>
        <p:spPr/>
        <p:txBody>
          <a:bodyPr/>
          <a:lstStyle/>
          <a:p>
            <a:r>
              <a:rPr lang="tr-TR" dirty="0"/>
              <a:t>Model Referans Adaptif Sistem</a:t>
            </a:r>
            <a:endParaRPr lang="en-US" dirty="0"/>
          </a:p>
        </p:txBody>
      </p:sp>
      <p:sp>
        <p:nvSpPr>
          <p:cNvPr id="3" name="Content Placeholder 2">
            <a:extLst>
              <a:ext uri="{FF2B5EF4-FFF2-40B4-BE49-F238E27FC236}">
                <a16:creationId xmlns:a16="http://schemas.microsoft.com/office/drawing/2014/main" id="{91EC8240-1F04-4973-ABC9-8A1737807079}"/>
              </a:ext>
            </a:extLst>
          </p:cNvPr>
          <p:cNvSpPr>
            <a:spLocks noGrp="1"/>
          </p:cNvSpPr>
          <p:nvPr>
            <p:ph idx="1"/>
          </p:nvPr>
        </p:nvSpPr>
        <p:spPr>
          <a:xfrm>
            <a:off x="1104293" y="1670533"/>
            <a:ext cx="8946541" cy="4195481"/>
          </a:xfrm>
        </p:spPr>
        <p:txBody>
          <a:bodyPr/>
          <a:lstStyle/>
          <a:p>
            <a:pPr algn="just"/>
            <a:r>
              <a:rPr lang="tr-TR" dirty="0"/>
              <a:t>Bir model referans adaptif sistem, arzu edilen kontrol performansının bir komut sinyaline istenen yanıtı veren bir model ile ifade edildiği, adaptif bir servo kontrol sistemi olarak tanımlanabilir.</a:t>
            </a:r>
            <a:endParaRPr lang="en-US" dirty="0"/>
          </a:p>
        </p:txBody>
      </p:sp>
      <p:pic>
        <p:nvPicPr>
          <p:cNvPr id="4" name="Picture 3">
            <a:extLst>
              <a:ext uri="{FF2B5EF4-FFF2-40B4-BE49-F238E27FC236}">
                <a16:creationId xmlns:a16="http://schemas.microsoft.com/office/drawing/2014/main" id="{2CD2CBED-FC23-47DF-AFCA-98B1425B65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6878" y="2928357"/>
            <a:ext cx="7423930" cy="3055821"/>
          </a:xfrm>
          <a:prstGeom prst="rect">
            <a:avLst/>
          </a:prstGeom>
          <a:noFill/>
        </p:spPr>
      </p:pic>
      <p:grpSp>
        <p:nvGrpSpPr>
          <p:cNvPr id="7" name="Group 6">
            <a:extLst>
              <a:ext uri="{FF2B5EF4-FFF2-40B4-BE49-F238E27FC236}">
                <a16:creationId xmlns:a16="http://schemas.microsoft.com/office/drawing/2014/main" id="{274DDAE5-EEA1-4807-84C8-FC4D2D6C7507}"/>
              </a:ext>
            </a:extLst>
          </p:cNvPr>
          <p:cNvGrpSpPr/>
          <p:nvPr/>
        </p:nvGrpSpPr>
        <p:grpSpPr>
          <a:xfrm>
            <a:off x="2995471" y="4588625"/>
            <a:ext cx="6201058" cy="1550649"/>
            <a:chOff x="3391593" y="4854633"/>
            <a:chExt cx="6201058" cy="1550649"/>
          </a:xfrm>
        </p:grpSpPr>
        <p:sp>
          <p:nvSpPr>
            <p:cNvPr id="5" name="Rectangle 4">
              <a:extLst>
                <a:ext uri="{FF2B5EF4-FFF2-40B4-BE49-F238E27FC236}">
                  <a16:creationId xmlns:a16="http://schemas.microsoft.com/office/drawing/2014/main" id="{729F12ED-7619-4C6F-9F96-619DD85CAB5E}"/>
                </a:ext>
              </a:extLst>
            </p:cNvPr>
            <p:cNvSpPr/>
            <p:nvPr/>
          </p:nvSpPr>
          <p:spPr>
            <a:xfrm>
              <a:off x="3391593" y="4854633"/>
              <a:ext cx="6201058" cy="15506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B0CA4D-13BB-4779-A47A-41A89ABDC247}"/>
                </a:ext>
              </a:extLst>
            </p:cNvPr>
            <p:cNvSpPr txBox="1"/>
            <p:nvPr/>
          </p:nvSpPr>
          <p:spPr>
            <a:xfrm>
              <a:off x="5419898" y="5866014"/>
              <a:ext cx="1978429" cy="369332"/>
            </a:xfrm>
            <a:prstGeom prst="rect">
              <a:avLst/>
            </a:prstGeom>
            <a:noFill/>
          </p:spPr>
          <p:txBody>
            <a:bodyPr wrap="square" rtlCol="0">
              <a:spAutoFit/>
            </a:bodyPr>
            <a:lstStyle/>
            <a:p>
              <a:r>
                <a:rPr lang="tr-TR" dirty="0"/>
                <a:t>İç döngü</a:t>
              </a:r>
              <a:endParaRPr lang="en-US" dirty="0"/>
            </a:p>
          </p:txBody>
        </p:sp>
      </p:grpSp>
      <p:grpSp>
        <p:nvGrpSpPr>
          <p:cNvPr id="10" name="Group 9">
            <a:extLst>
              <a:ext uri="{FF2B5EF4-FFF2-40B4-BE49-F238E27FC236}">
                <a16:creationId xmlns:a16="http://schemas.microsoft.com/office/drawing/2014/main" id="{4803E414-589B-465C-B7E4-B876E35E71D0}"/>
              </a:ext>
            </a:extLst>
          </p:cNvPr>
          <p:cNvGrpSpPr/>
          <p:nvPr/>
        </p:nvGrpSpPr>
        <p:grpSpPr>
          <a:xfrm>
            <a:off x="4405745" y="3071063"/>
            <a:ext cx="4963245" cy="1362466"/>
            <a:chOff x="4405745" y="3071063"/>
            <a:chExt cx="4963245" cy="1362466"/>
          </a:xfrm>
        </p:grpSpPr>
        <p:sp>
          <p:nvSpPr>
            <p:cNvPr id="8" name="Rectangle 7">
              <a:extLst>
                <a:ext uri="{FF2B5EF4-FFF2-40B4-BE49-F238E27FC236}">
                  <a16:creationId xmlns:a16="http://schemas.microsoft.com/office/drawing/2014/main" id="{B3521E0F-57BE-41AE-9DC8-E488862249A2}"/>
                </a:ext>
              </a:extLst>
            </p:cNvPr>
            <p:cNvSpPr/>
            <p:nvPr/>
          </p:nvSpPr>
          <p:spPr>
            <a:xfrm>
              <a:off x="4405745" y="3513516"/>
              <a:ext cx="4963245" cy="92001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206243-4081-40BC-9F0E-54BF93ED8649}"/>
                </a:ext>
              </a:extLst>
            </p:cNvPr>
            <p:cNvSpPr txBox="1"/>
            <p:nvPr/>
          </p:nvSpPr>
          <p:spPr>
            <a:xfrm>
              <a:off x="7764087" y="3071063"/>
              <a:ext cx="1296786" cy="369332"/>
            </a:xfrm>
            <a:prstGeom prst="rect">
              <a:avLst/>
            </a:prstGeom>
            <a:noFill/>
          </p:spPr>
          <p:txBody>
            <a:bodyPr wrap="square" rtlCol="0">
              <a:spAutoFit/>
            </a:bodyPr>
            <a:lstStyle/>
            <a:p>
              <a:r>
                <a:rPr lang="tr-TR" dirty="0"/>
                <a:t>Dış döngü</a:t>
              </a:r>
              <a:endParaRPr lang="en-US" dirty="0"/>
            </a:p>
          </p:txBody>
        </p:sp>
      </p:grpSp>
    </p:spTree>
    <p:extLst>
      <p:ext uri="{BB962C8B-B14F-4D97-AF65-F5344CB8AC3E}">
        <p14:creationId xmlns:p14="http://schemas.microsoft.com/office/powerpoint/2010/main" val="35781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3B37-310E-4DA1-9939-098DA7CDEEC0}"/>
              </a:ext>
            </a:extLst>
          </p:cNvPr>
          <p:cNvSpPr>
            <a:spLocks noGrp="1"/>
          </p:cNvSpPr>
          <p:nvPr>
            <p:ph type="title"/>
          </p:nvPr>
        </p:nvSpPr>
        <p:spPr/>
        <p:txBody>
          <a:bodyPr/>
          <a:lstStyle/>
          <a:p>
            <a:r>
              <a:rPr lang="tr-TR" dirty="0"/>
              <a:t>Model Referans Adaptif Kontrol</a:t>
            </a:r>
            <a:endParaRPr lang="en-US" dirty="0"/>
          </a:p>
        </p:txBody>
      </p:sp>
      <p:sp>
        <p:nvSpPr>
          <p:cNvPr id="3" name="Content Placeholder 2">
            <a:extLst>
              <a:ext uri="{FF2B5EF4-FFF2-40B4-BE49-F238E27FC236}">
                <a16:creationId xmlns:a16="http://schemas.microsoft.com/office/drawing/2014/main" id="{305EE765-9CE1-4146-9B06-DB173BE6439B}"/>
              </a:ext>
            </a:extLst>
          </p:cNvPr>
          <p:cNvSpPr>
            <a:spLocks noGrp="1"/>
          </p:cNvSpPr>
          <p:nvPr>
            <p:ph idx="1"/>
          </p:nvPr>
        </p:nvSpPr>
        <p:spPr>
          <a:xfrm>
            <a:off x="1333532" y="1744692"/>
            <a:ext cx="8946541" cy="4195481"/>
          </a:xfrm>
        </p:spPr>
        <p:txBody>
          <a:bodyPr/>
          <a:lstStyle/>
          <a:p>
            <a:pPr algn="just"/>
            <a:r>
              <a:rPr lang="tr-TR" dirty="0"/>
              <a:t>MRAC temel amacı, kontrol edilen gerçek sistemin, belirli bir referans modelin davranışını takip etmesini sağlamak için kontrol edici çıktısını hesaplamaktır.</a:t>
            </a:r>
            <a:endParaRPr lang="en-US" dirty="0"/>
          </a:p>
        </p:txBody>
      </p:sp>
      <p:pic>
        <p:nvPicPr>
          <p:cNvPr id="4" name="Picture 3">
            <a:extLst>
              <a:ext uri="{FF2B5EF4-FFF2-40B4-BE49-F238E27FC236}">
                <a16:creationId xmlns:a16="http://schemas.microsoft.com/office/drawing/2014/main" id="{A17F61F1-F50B-41E0-992D-05400B8CAAB1}"/>
              </a:ext>
            </a:extLst>
          </p:cNvPr>
          <p:cNvPicPr>
            <a:picLocks noChangeAspect="1"/>
          </p:cNvPicPr>
          <p:nvPr/>
        </p:nvPicPr>
        <p:blipFill>
          <a:blip r:embed="rId2"/>
          <a:stretch>
            <a:fillRect/>
          </a:stretch>
        </p:blipFill>
        <p:spPr>
          <a:xfrm>
            <a:off x="1857126" y="2995006"/>
            <a:ext cx="7663673" cy="3429326"/>
          </a:xfrm>
          <a:prstGeom prst="rect">
            <a:avLst/>
          </a:prstGeom>
        </p:spPr>
      </p:pic>
    </p:spTree>
    <p:extLst>
      <p:ext uri="{BB962C8B-B14F-4D97-AF65-F5344CB8AC3E}">
        <p14:creationId xmlns:p14="http://schemas.microsoft.com/office/powerpoint/2010/main" val="90052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61C3-0AC7-4D56-B553-B74DAE8A79D5}"/>
              </a:ext>
            </a:extLst>
          </p:cNvPr>
          <p:cNvSpPr>
            <a:spLocks noGrp="1"/>
          </p:cNvSpPr>
          <p:nvPr>
            <p:ph type="title"/>
          </p:nvPr>
        </p:nvSpPr>
        <p:spPr/>
        <p:txBody>
          <a:bodyPr/>
          <a:lstStyle/>
          <a:p>
            <a:r>
              <a:rPr lang="tr-TR" dirty="0"/>
              <a:t>Gerçek ve Referans Model</a:t>
            </a:r>
            <a:endParaRPr lang="en-US" dirty="0"/>
          </a:p>
        </p:txBody>
      </p:sp>
      <p:pic>
        <p:nvPicPr>
          <p:cNvPr id="4" name="Content Placeholder 3">
            <a:extLst>
              <a:ext uri="{FF2B5EF4-FFF2-40B4-BE49-F238E27FC236}">
                <a16:creationId xmlns:a16="http://schemas.microsoft.com/office/drawing/2014/main" id="{ECB89439-EC34-472D-ADE8-66BE9D953BBF}"/>
              </a:ext>
            </a:extLst>
          </p:cNvPr>
          <p:cNvPicPr>
            <a:picLocks noGrp="1" noChangeAspect="1"/>
          </p:cNvPicPr>
          <p:nvPr>
            <p:ph idx="1"/>
          </p:nvPr>
        </p:nvPicPr>
        <p:blipFill>
          <a:blip r:embed="rId2"/>
          <a:stretch>
            <a:fillRect/>
          </a:stretch>
        </p:blipFill>
        <p:spPr>
          <a:xfrm>
            <a:off x="646111" y="1529245"/>
            <a:ext cx="5106296" cy="1152686"/>
          </a:xfrm>
          <a:prstGeom prst="rect">
            <a:avLst/>
          </a:prstGeom>
        </p:spPr>
      </p:pic>
      <mc:AlternateContent xmlns:mc="http://schemas.openxmlformats.org/markup-compatibility/2006" xmlns:a14="http://schemas.microsoft.com/office/drawing/2010/main">
        <mc:Choice Requires="a14">
          <p:sp>
            <p:nvSpPr>
              <p:cNvPr id="5" name="TextBox 32">
                <a:extLst>
                  <a:ext uri="{FF2B5EF4-FFF2-40B4-BE49-F238E27FC236}">
                    <a16:creationId xmlns:a16="http://schemas.microsoft.com/office/drawing/2014/main" id="{9E64AFDF-ED59-471D-B496-88FEBF2A25EF}"/>
                  </a:ext>
                </a:extLst>
              </p:cNvPr>
              <p:cNvSpPr txBox="1"/>
              <p:nvPr/>
            </p:nvSpPr>
            <p:spPr>
              <a:xfrm>
                <a:off x="151259" y="325961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a:solidFill>
                                <a:schemeClr val="tx1"/>
                              </a:solidFill>
                              <a:latin typeface="Cambria Math" panose="02040503050406030204" pitchFamily="18" charset="0"/>
                            </a:rPr>
                            <m:t>𝑚</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𝑚</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𝑚</m:t>
                          </m:r>
                        </m:sub>
                      </m:sSub>
                      <m:r>
                        <a:rPr lang="en-US" i="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𝐵</m:t>
                          </m:r>
                        </m:e>
                        <m:sub>
                          <m:r>
                            <a:rPr lang="en-US" i="1">
                              <a:solidFill>
                                <a:schemeClr val="tx1"/>
                              </a:solidFill>
                              <a:latin typeface="Cambria Math" panose="02040503050406030204" pitchFamily="18" charset="0"/>
                            </a:rPr>
                            <m:t>𝑚</m:t>
                          </m:r>
                        </m:sub>
                      </m:sSub>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𝑢</m:t>
                          </m:r>
                        </m:e>
                        <m:sub>
                          <m:r>
                            <a:rPr lang="tr-TR" b="0" i="1" smtClean="0">
                              <a:solidFill>
                                <a:schemeClr val="tx1"/>
                              </a:solidFill>
                              <a:latin typeface="Cambria Math" panose="02040503050406030204" pitchFamily="18" charset="0"/>
                            </a:rPr>
                            <m:t>𝑐</m:t>
                          </m:r>
                        </m:sub>
                      </m:sSub>
                      <m:r>
                        <a:rPr lang="tr-TR" b="0" i="1" smtClean="0">
                          <a:solidFill>
                            <a:schemeClr val="tx1"/>
                          </a:solidFill>
                          <a:latin typeface="Cambria Math" panose="02040503050406030204" pitchFamily="18" charset="0"/>
                        </a:rPr>
                        <m:t>           (4)</m:t>
                      </m:r>
                    </m:oMath>
                  </m:oMathPara>
                </a14:m>
                <a:endParaRPr lang="en-US" dirty="0">
                  <a:solidFill>
                    <a:schemeClr val="tx1"/>
                  </a:solidFill>
                </a:endParaRPr>
              </a:p>
            </p:txBody>
          </p:sp>
        </mc:Choice>
        <mc:Fallback xmlns="">
          <p:sp>
            <p:nvSpPr>
              <p:cNvPr id="5" name="TextBox 32">
                <a:extLst>
                  <a:ext uri="{FF2B5EF4-FFF2-40B4-BE49-F238E27FC236}">
                    <a16:creationId xmlns:a16="http://schemas.microsoft.com/office/drawing/2014/main" id="{9E64AFDF-ED59-471D-B496-88FEBF2A25EF}"/>
                  </a:ext>
                </a:extLst>
              </p:cNvPr>
              <p:cNvSpPr txBox="1">
                <a:spLocks noRot="1" noChangeAspect="1" noMove="1" noResize="1" noEditPoints="1" noAdjustHandles="1" noChangeArrowheads="1" noChangeShapeType="1" noTextEdit="1"/>
              </p:cNvSpPr>
              <p:nvPr/>
            </p:nvSpPr>
            <p:spPr>
              <a:xfrm>
                <a:off x="151259" y="3259611"/>
                <a:ext cx="6096000" cy="369332"/>
              </a:xfrm>
              <a:prstGeom prst="rect">
                <a:avLst/>
              </a:prstGeom>
              <a:blipFill>
                <a:blip r:embed="rId3"/>
                <a:stretch>
                  <a:fillRect b="-16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63046A-AAE8-4BE0-B705-AFE5F67EB53F}"/>
              </a:ext>
            </a:extLst>
          </p:cNvPr>
          <p:cNvPicPr>
            <a:picLocks noChangeAspect="1"/>
          </p:cNvPicPr>
          <p:nvPr/>
        </p:nvPicPr>
        <p:blipFill>
          <a:blip r:embed="rId4"/>
          <a:stretch>
            <a:fillRect/>
          </a:stretch>
        </p:blipFill>
        <p:spPr>
          <a:xfrm>
            <a:off x="6674020" y="1390180"/>
            <a:ext cx="4943915" cy="1539595"/>
          </a:xfrm>
          <a:prstGeom prst="rect">
            <a:avLst/>
          </a:prstGeom>
        </p:spPr>
      </p:pic>
      <mc:AlternateContent xmlns:mc="http://schemas.openxmlformats.org/markup-compatibility/2006" xmlns:a14="http://schemas.microsoft.com/office/drawing/2010/main">
        <mc:Choice Requires="a14">
          <p:sp>
            <p:nvSpPr>
              <p:cNvPr id="7" name="TextBox 30">
                <a:extLst>
                  <a:ext uri="{FF2B5EF4-FFF2-40B4-BE49-F238E27FC236}">
                    <a16:creationId xmlns:a16="http://schemas.microsoft.com/office/drawing/2014/main" id="{762428E6-5040-45A2-B3F9-FC80F3E3CF1C}"/>
                  </a:ext>
                </a:extLst>
              </p:cNvPr>
              <p:cNvSpPr txBox="1"/>
              <p:nvPr/>
            </p:nvSpPr>
            <p:spPr>
              <a:xfrm>
                <a:off x="6212477" y="4118473"/>
                <a:ext cx="6096000" cy="11714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07000"/>
                  </a:lnSpc>
                  <a:spcBef>
                    <a:spcPts val="0"/>
                  </a:spcBef>
                  <a:spcAft>
                    <a:spcPts val="800"/>
                  </a:spcAft>
                </a:pPr>
                <a:r>
                  <a:rPr lang="tr-TR" sz="1800" i="1" dirty="0">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(1)</m:t>
                    </m:r>
                  </m:oMath>
                </a14:m>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tr-TR" sz="1800" i="1" smtClean="0">
                              <a:effectLst/>
                              <a:latin typeface="Cambria Math" panose="02040503050406030204" pitchFamily="18" charset="0"/>
                              <a:cs typeface="Times New Roman" panose="02020603050405020304" pitchFamily="18" charset="0"/>
                            </a:rPr>
                          </m:ctrlPr>
                        </m:accPr>
                        <m:e>
                          <m:r>
                            <a:rPr lang="tr-TR" sz="1800" b="0" i="1" smtClean="0">
                              <a:effectLst/>
                              <a:latin typeface="Cambria Math" panose="02040503050406030204" pitchFamily="18" charset="0"/>
                              <a:cs typeface="Times New Roman" panose="02020603050405020304" pitchFamily="18" charset="0"/>
                            </a:rPr>
                            <m:t>𝑥</m:t>
                          </m:r>
                        </m:e>
                      </m:acc>
                      <m:r>
                        <a:rPr lang="tr-TR" sz="1800" b="0" i="1" smtClean="0">
                          <a:effectLst/>
                          <a:latin typeface="Cambria Math" panose="02040503050406030204" pitchFamily="18" charset="0"/>
                          <a:cs typeface="Times New Roman" panose="02020603050405020304" pitchFamily="18" charset="0"/>
                        </a:rPr>
                        <m:t>=</m:t>
                      </m:r>
                      <m:r>
                        <a:rPr lang="tr-TR" sz="1800" b="0" i="1" smtClean="0">
                          <a:effectLst/>
                          <a:latin typeface="Cambria Math" panose="02040503050406030204" pitchFamily="18" charset="0"/>
                          <a:cs typeface="Times New Roman" panose="02020603050405020304" pitchFamily="18" charset="0"/>
                        </a:rPr>
                        <m:t>𝐴𝑥</m:t>
                      </m:r>
                      <m:r>
                        <a:rPr lang="tr-TR" sz="1800" b="0" i="1" smtClean="0">
                          <a:effectLst/>
                          <a:latin typeface="Cambria Math" panose="02040503050406030204" pitchFamily="18" charset="0"/>
                          <a:cs typeface="Times New Roman" panose="02020603050405020304" pitchFamily="18" charset="0"/>
                        </a:rPr>
                        <m:t>+</m:t>
                      </m:r>
                      <m:r>
                        <a:rPr lang="tr-TR" sz="1800" b="0" i="1" smtClean="0">
                          <a:effectLst/>
                          <a:latin typeface="Cambria Math" panose="02040503050406030204" pitchFamily="18" charset="0"/>
                          <a:cs typeface="Times New Roman" panose="02020603050405020304" pitchFamily="18" charset="0"/>
                        </a:rPr>
                        <m:t>𝐵𝑢</m:t>
                      </m:r>
                      <m:r>
                        <a:rPr lang="tr-TR" sz="1800" b="0" i="1" smtClean="0">
                          <a:effectLst/>
                          <a:latin typeface="Cambria Math" panose="02040503050406030204" pitchFamily="18" charset="0"/>
                          <a:cs typeface="Times New Roman" panose="02020603050405020304" pitchFamily="18" charset="0"/>
                        </a:rPr>
                        <m:t>                                                (2)</m:t>
                      </m:r>
                    </m:oMath>
                  </m:oMathPara>
                </a14:m>
                <a:endParaRPr lang="tr-TR"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tr-TR" sz="1800" dirty="0">
                    <a:effectLst/>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(3)</m:t>
                    </m:r>
                  </m:oMath>
                </a14:m>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7" name="TextBox 30">
                <a:extLst>
                  <a:ext uri="{FF2B5EF4-FFF2-40B4-BE49-F238E27FC236}">
                    <a16:creationId xmlns:a16="http://schemas.microsoft.com/office/drawing/2014/main" id="{762428E6-5040-45A2-B3F9-FC80F3E3CF1C}"/>
                  </a:ext>
                </a:extLst>
              </p:cNvPr>
              <p:cNvSpPr txBox="1">
                <a:spLocks noRot="1" noChangeAspect="1" noMove="1" noResize="1" noEditPoints="1" noAdjustHandles="1" noChangeArrowheads="1" noChangeShapeType="1" noTextEdit="1"/>
              </p:cNvSpPr>
              <p:nvPr/>
            </p:nvSpPr>
            <p:spPr>
              <a:xfrm>
                <a:off x="6212477" y="4118473"/>
                <a:ext cx="6096000" cy="1171411"/>
              </a:xfrm>
              <a:prstGeom prst="rect">
                <a:avLst/>
              </a:prstGeom>
              <a:blipFill>
                <a:blip r:embed="rId5"/>
                <a:stretch>
                  <a:fillRect b="-364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6D3B996-A238-4792-962E-4C342D17702F}"/>
              </a:ext>
            </a:extLst>
          </p:cNvPr>
          <p:cNvSpPr txBox="1"/>
          <p:nvPr/>
        </p:nvSpPr>
        <p:spPr>
          <a:xfrm>
            <a:off x="7454638" y="3042968"/>
            <a:ext cx="3960814"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b="1" dirty="0">
                <a:solidFill>
                  <a:schemeClr val="tx1">
                    <a:lumMod val="95000"/>
                    <a:lumOff val="5000"/>
                  </a:schemeClr>
                </a:solidFill>
                <a:latin typeface="Arial" panose="020B0604020202020204" pitchFamily="34" charset="0"/>
                <a:cs typeface="Arial" panose="020B0604020202020204" pitchFamily="34" charset="0"/>
              </a:rPr>
              <a:t>Şekil 5. Gerçek Sistem Kontrol Döngüsü Blok Diyagramı</a:t>
            </a:r>
            <a:endParaRPr lang="en-US"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DA0AE78-4690-45F9-A055-88548F3E76C6}"/>
              </a:ext>
            </a:extLst>
          </p:cNvPr>
          <p:cNvSpPr txBox="1"/>
          <p:nvPr/>
        </p:nvSpPr>
        <p:spPr>
          <a:xfrm>
            <a:off x="1218852" y="2849516"/>
            <a:ext cx="3960814"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b="1" dirty="0">
                <a:solidFill>
                  <a:schemeClr val="tx1">
                    <a:lumMod val="95000"/>
                    <a:lumOff val="5000"/>
                  </a:schemeClr>
                </a:solidFill>
                <a:latin typeface="Arial" panose="020B0604020202020204" pitchFamily="34" charset="0"/>
                <a:cs typeface="Arial" panose="020B0604020202020204" pitchFamily="34" charset="0"/>
              </a:rPr>
              <a:t>Şekil 4. Referans Model Blok Diyagramı</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3907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82C9-B591-424B-B11A-E0BD5485357B}"/>
              </a:ext>
            </a:extLst>
          </p:cNvPr>
          <p:cNvSpPr>
            <a:spLocks noGrp="1"/>
          </p:cNvSpPr>
          <p:nvPr>
            <p:ph type="title"/>
          </p:nvPr>
        </p:nvSpPr>
        <p:spPr/>
        <p:txBody>
          <a:bodyPr/>
          <a:lstStyle/>
          <a:p>
            <a:r>
              <a:rPr lang="tr-TR" dirty="0"/>
              <a:t>Gerçek ve Referans Model</a:t>
            </a:r>
            <a:endParaRPr lang="en-US" dirty="0"/>
          </a:p>
        </p:txBody>
      </p:sp>
      <p:pic>
        <p:nvPicPr>
          <p:cNvPr id="4" name="Picture 3">
            <a:extLst>
              <a:ext uri="{FF2B5EF4-FFF2-40B4-BE49-F238E27FC236}">
                <a16:creationId xmlns:a16="http://schemas.microsoft.com/office/drawing/2014/main" id="{693698D7-7FC2-4E5C-80AC-ABCC5BA5BFC3}"/>
              </a:ext>
            </a:extLst>
          </p:cNvPr>
          <p:cNvPicPr>
            <a:picLocks noChangeAspect="1"/>
          </p:cNvPicPr>
          <p:nvPr/>
        </p:nvPicPr>
        <p:blipFill>
          <a:blip r:embed="rId2"/>
          <a:stretch>
            <a:fillRect/>
          </a:stretch>
        </p:blipFill>
        <p:spPr>
          <a:xfrm>
            <a:off x="2141166" y="1582486"/>
            <a:ext cx="6590371" cy="2098965"/>
          </a:xfrm>
          <a:prstGeom prst="rect">
            <a:avLst/>
          </a:prstGeom>
        </p:spPr>
      </p:pic>
      <p:grpSp>
        <p:nvGrpSpPr>
          <p:cNvPr id="5" name="Group 4">
            <a:extLst>
              <a:ext uri="{FF2B5EF4-FFF2-40B4-BE49-F238E27FC236}">
                <a16:creationId xmlns:a16="http://schemas.microsoft.com/office/drawing/2014/main" id="{CAA308C4-E3C0-4673-8A25-D1CB5223E830}"/>
              </a:ext>
            </a:extLst>
          </p:cNvPr>
          <p:cNvGrpSpPr/>
          <p:nvPr/>
        </p:nvGrpSpPr>
        <p:grpSpPr>
          <a:xfrm>
            <a:off x="646111" y="3829842"/>
            <a:ext cx="10070192" cy="2929444"/>
            <a:chOff x="-1523014" y="3223881"/>
            <a:chExt cx="10070192" cy="292944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58740D-05FE-49BF-9470-4576D52D61E8}"/>
                    </a:ext>
                  </a:extLst>
                </p:cNvPr>
                <p:cNvSpPr txBox="1"/>
                <p:nvPr/>
              </p:nvSpPr>
              <p:spPr>
                <a:xfrm>
                  <a:off x="-1523014" y="322388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ⅇ</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tr-TR"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E158740D-05FE-49BF-9470-4576D52D61E8}"/>
                    </a:ext>
                  </a:extLst>
                </p:cNvPr>
                <p:cNvSpPr txBox="1">
                  <a:spLocks noRot="1" noChangeAspect="1" noMove="1" noResize="1" noEditPoints="1" noAdjustHandles="1" noChangeArrowheads="1" noChangeShapeType="1" noTextEdit="1"/>
                </p:cNvSpPr>
                <p:nvPr/>
              </p:nvSpPr>
              <p:spPr>
                <a:xfrm>
                  <a:off x="-1523014" y="3223881"/>
                  <a:ext cx="6096000" cy="369332"/>
                </a:xfrm>
                <a:prstGeom prst="rect">
                  <a:avLst/>
                </a:prstGeom>
                <a:blipFill>
                  <a:blip r:embed="rId3"/>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EBADB5-DB73-4E34-B1E3-1443E00471DE}"/>
                    </a:ext>
                  </a:extLst>
                </p:cNvPr>
                <p:cNvSpPr txBox="1"/>
                <p:nvPr/>
              </p:nvSpPr>
              <p:spPr>
                <a:xfrm>
                  <a:off x="66675" y="3686762"/>
                  <a:ext cx="6858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a:solidFill>
                                  <a:schemeClr val="tx1"/>
                                </a:solidFill>
                                <a:latin typeface="Cambria Math" panose="02040503050406030204" pitchFamily="18" charset="0"/>
                              </a:rPr>
                              <m:t>ⅇ</m:t>
                            </m:r>
                          </m:e>
                        </m:acc>
                        <m:r>
                          <a:rPr lang="en-US" i="0">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a:solidFill>
                                  <a:schemeClr val="tx1"/>
                                </a:solidFill>
                                <a:latin typeface="Cambria Math" panose="02040503050406030204" pitchFamily="18" charset="0"/>
                              </a:rPr>
                              <m:t>𝑚</m:t>
                            </m:r>
                          </m:sub>
                        </m:sSub>
                        <m:r>
                          <a:rPr lang="en-US" i="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𝐴</m:t>
                            </m:r>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𝐾</m:t>
                                </m:r>
                              </m:e>
                              <m:sub>
                                <m:r>
                                  <a:rPr lang="en-US" i="1">
                                    <a:solidFill>
                                      <a:schemeClr val="tx1"/>
                                    </a:solidFill>
                                    <a:latin typeface="Cambria Math" panose="02040503050406030204" pitchFamily="18" charset="0"/>
                                  </a:rPr>
                                  <m:t>𝑥</m:t>
                                </m:r>
                              </m:sub>
                            </m:sSub>
                          </m:e>
                        </m:d>
                        <m:r>
                          <a:rPr lang="en-US" i="1">
                            <a:solidFill>
                              <a:schemeClr val="tx1"/>
                            </a:solidFill>
                            <a:latin typeface="Cambria Math" panose="02040503050406030204" pitchFamily="18" charset="0"/>
                          </a:rPr>
                          <m:t>𝑥</m:t>
                        </m:r>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𝐾</m:t>
                            </m:r>
                          </m:e>
                          <m:sub>
                            <m:r>
                              <a:rPr lang="en-US" i="1">
                                <a:solidFill>
                                  <a:schemeClr val="tx1"/>
                                </a:solidFill>
                                <a:latin typeface="Cambria Math" panose="02040503050406030204" pitchFamily="18" charset="0"/>
                              </a:rPr>
                              <m:t>𝑟</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𝑐</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𝑚</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𝑚</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𝐵</m:t>
                            </m:r>
                          </m:e>
                          <m:sub>
                            <m:r>
                              <a:rPr lang="en-US" i="1">
                                <a:solidFill>
                                  <a:schemeClr val="tx1"/>
                                </a:solidFill>
                                <a:latin typeface="Cambria Math" panose="02040503050406030204" pitchFamily="18" charset="0"/>
                              </a:rPr>
                              <m:t>𝑚</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𝑐</m:t>
                            </m:r>
                          </m:sub>
                        </m:sSub>
                        <m:r>
                          <a:rPr lang="tr-TR" b="0" i="1" smtClean="0">
                            <a:solidFill>
                              <a:schemeClr val="tx1"/>
                            </a:solidFill>
                            <a:latin typeface="Cambria Math" panose="02040503050406030204" pitchFamily="18" charset="0"/>
                          </a:rPr>
                          <m:t>  (6)</m:t>
                        </m:r>
                      </m:oMath>
                    </m:oMathPara>
                  </a14:m>
                  <a:endParaRPr lang="en-US" dirty="0">
                    <a:solidFill>
                      <a:schemeClr val="tx1"/>
                    </a:solidFill>
                  </a:endParaRPr>
                </a:p>
              </p:txBody>
            </p:sp>
          </mc:Choice>
          <mc:Fallback xmlns="">
            <p:sp>
              <p:nvSpPr>
                <p:cNvPr id="7" name="TextBox 6">
                  <a:extLst>
                    <a:ext uri="{FF2B5EF4-FFF2-40B4-BE49-F238E27FC236}">
                      <a16:creationId xmlns:a16="http://schemas.microsoft.com/office/drawing/2014/main" id="{A6EBADB5-DB73-4E34-B1E3-1443E00471DE}"/>
                    </a:ext>
                  </a:extLst>
                </p:cNvPr>
                <p:cNvSpPr txBox="1">
                  <a:spLocks noRot="1" noChangeAspect="1" noMove="1" noResize="1" noEditPoints="1" noAdjustHandles="1" noChangeArrowheads="1" noChangeShapeType="1" noTextEdit="1"/>
                </p:cNvSpPr>
                <p:nvPr/>
              </p:nvSpPr>
              <p:spPr>
                <a:xfrm>
                  <a:off x="66675" y="3686762"/>
                  <a:ext cx="6858000" cy="369332"/>
                </a:xfrm>
                <a:prstGeom prst="rect">
                  <a:avLst/>
                </a:prstGeom>
                <a:blipFill>
                  <a:blip r:embed="rId4"/>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D9D834-B40B-4E62-9D5C-7D13FCA903F8}"/>
                    </a:ext>
                  </a:extLst>
                </p:cNvPr>
                <p:cNvSpPr txBox="1"/>
                <p:nvPr/>
              </p:nvSpPr>
              <p:spPr>
                <a:xfrm>
                  <a:off x="-1333500" y="5405773"/>
                  <a:ext cx="6858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a:solidFill>
                                  <a:schemeClr val="tx1"/>
                                </a:solidFill>
                                <a:latin typeface="Cambria Math" panose="02040503050406030204" pitchFamily="18" charset="0"/>
                              </a:rPr>
                              <m:t>ⅇ</m:t>
                            </m:r>
                          </m:e>
                        </m:acc>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𝑚</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𝑚</m:t>
                                </m:r>
                              </m:sub>
                            </m:sSub>
                          </m:e>
                        </m:d>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𝑒</m:t>
                        </m:r>
                        <m:r>
                          <a:rPr lang="tr-TR" b="0" i="1" smtClean="0">
                            <a:solidFill>
                              <a:schemeClr val="tx1"/>
                            </a:solidFill>
                            <a:latin typeface="Cambria Math" panose="02040503050406030204" pitchFamily="18" charset="0"/>
                          </a:rPr>
                          <m:t>     (7)</m:t>
                        </m:r>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7DD9D834-B40B-4E62-9D5C-7D13FCA903F8}"/>
                    </a:ext>
                  </a:extLst>
                </p:cNvPr>
                <p:cNvSpPr txBox="1">
                  <a:spLocks noRot="1" noChangeAspect="1" noMove="1" noResize="1" noEditPoints="1" noAdjustHandles="1" noChangeArrowheads="1" noChangeShapeType="1" noTextEdit="1"/>
                </p:cNvSpPr>
                <p:nvPr/>
              </p:nvSpPr>
              <p:spPr>
                <a:xfrm>
                  <a:off x="-1333500" y="5405773"/>
                  <a:ext cx="6858000" cy="369332"/>
                </a:xfrm>
                <a:prstGeom prst="rect">
                  <a:avLst/>
                </a:prstGeom>
                <a:blipFill>
                  <a:blip r:embed="rId5"/>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A0BBED-21E7-442E-841C-88B19AF8504C}"/>
                    </a:ext>
                  </a:extLst>
                </p:cNvPr>
                <p:cNvSpPr txBox="1"/>
                <p:nvPr/>
              </p:nvSpPr>
              <p:spPr>
                <a:xfrm>
                  <a:off x="1681464" y="5422865"/>
                  <a:ext cx="6858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r>
                          <a:rPr lang="en-US" i="0">
                            <a:latin typeface="Cambria Math" panose="02040503050406030204" pitchFamily="18" charset="0"/>
                          </a:rPr>
                          <m:t>&lt;0</m:t>
                        </m:r>
                      </m:oMath>
                    </m:oMathPara>
                  </a14:m>
                  <a:endParaRPr lang="en-US" dirty="0"/>
                </a:p>
              </p:txBody>
            </p:sp>
          </mc:Choice>
          <mc:Fallback xmlns="">
            <p:sp>
              <p:nvSpPr>
                <p:cNvPr id="10" name="TextBox 9">
                  <a:extLst>
                    <a:ext uri="{FF2B5EF4-FFF2-40B4-BE49-F238E27FC236}">
                      <a16:creationId xmlns:a16="http://schemas.microsoft.com/office/drawing/2014/main" id="{43A0BBED-21E7-442E-841C-88B19AF8504C}"/>
                    </a:ext>
                  </a:extLst>
                </p:cNvPr>
                <p:cNvSpPr txBox="1">
                  <a:spLocks noRot="1" noChangeAspect="1" noMove="1" noResize="1" noEditPoints="1" noAdjustHandles="1" noChangeArrowheads="1" noChangeShapeType="1" noTextEdit="1"/>
                </p:cNvSpPr>
                <p:nvPr/>
              </p:nvSpPr>
              <p:spPr>
                <a:xfrm>
                  <a:off x="1681464" y="5422865"/>
                  <a:ext cx="68580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445C62-75BA-45C0-B3A7-94836BB1CCB8}"/>
                    </a:ext>
                  </a:extLst>
                </p:cNvPr>
                <p:cNvSpPr txBox="1"/>
                <p:nvPr/>
              </p:nvSpPr>
              <p:spPr>
                <a:xfrm>
                  <a:off x="1689178" y="5783993"/>
                  <a:ext cx="6858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F8445C62-75BA-45C0-B3A7-94836BB1CCB8}"/>
                    </a:ext>
                  </a:extLst>
                </p:cNvPr>
                <p:cNvSpPr txBox="1">
                  <a:spLocks noRot="1" noChangeAspect="1" noMove="1" noResize="1" noEditPoints="1" noAdjustHandles="1" noChangeArrowheads="1" noChangeShapeType="1" noTextEdit="1"/>
                </p:cNvSpPr>
                <p:nvPr/>
              </p:nvSpPr>
              <p:spPr>
                <a:xfrm>
                  <a:off x="1689178" y="5783993"/>
                  <a:ext cx="6858000"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05390A-C9DC-46C3-9A6B-F16BD32B591C}"/>
                  </a:ext>
                </a:extLst>
              </p:cNvPr>
              <p:cNvSpPr txBox="1"/>
              <p:nvPr/>
            </p:nvSpPr>
            <p:spPr>
              <a:xfrm>
                <a:off x="2928338" y="4830392"/>
                <a:ext cx="4351251" cy="890244"/>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𝐵</m:t>
                      </m:r>
                    </m:oMath>
                  </m:oMathPara>
                </a14:m>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m:oMathPara>
                </a14:m>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1805390A-C9DC-46C3-9A6B-F16BD32B591C}"/>
                  </a:ext>
                </a:extLst>
              </p:cNvPr>
              <p:cNvSpPr txBox="1">
                <a:spLocks noRot="1" noChangeAspect="1" noMove="1" noResize="1" noEditPoints="1" noAdjustHandles="1" noChangeArrowheads="1" noChangeShapeType="1" noTextEdit="1"/>
              </p:cNvSpPr>
              <p:nvPr/>
            </p:nvSpPr>
            <p:spPr>
              <a:xfrm>
                <a:off x="2928338" y="4830392"/>
                <a:ext cx="4351251" cy="89024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096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5CE4-89E5-4827-BD83-52E785BE2872}"/>
              </a:ext>
            </a:extLst>
          </p:cNvPr>
          <p:cNvSpPr>
            <a:spLocks noGrp="1"/>
          </p:cNvSpPr>
          <p:nvPr>
            <p:ph type="title"/>
          </p:nvPr>
        </p:nvSpPr>
        <p:spPr/>
        <p:txBody>
          <a:bodyPr/>
          <a:lstStyle/>
          <a:p>
            <a:r>
              <a:rPr lang="tr-TR" dirty="0"/>
              <a:t>Lyapunov Stabilite Teoremi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BBC0B8-E0D6-48D5-99A2-98F0222208D7}"/>
                  </a:ext>
                </a:extLst>
              </p:cNvPr>
              <p:cNvSpPr>
                <a:spLocks noGrp="1"/>
              </p:cNvSpPr>
              <p:nvPr>
                <p:ph idx="1"/>
              </p:nvPr>
            </p:nvSpPr>
            <p:spPr>
              <a:xfrm>
                <a:off x="1252941" y="3233325"/>
                <a:ext cx="9891309" cy="4195481"/>
              </a:xfrm>
            </p:spPr>
            <p:txBody>
              <a:bodyPr/>
              <a:lstStyle/>
              <a:p>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600" i="1" smtClean="0">
                            <a:effectLst/>
                            <a:latin typeface="Cambria Math" panose="02040503050406030204" pitchFamily="18" charset="0"/>
                            <a:ea typeface="Times New Roman" panose="02020603050405020304" pitchFamily="18" charset="0"/>
                          </a:rPr>
                          <m:t> </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sSup>
                      <m:sSupPr>
                        <m:ctrlPr>
                          <a:rPr lang="en-US" sz="1600" i="1">
                            <a:effectLst/>
                            <a:latin typeface="Cambria Math" panose="02040503050406030204" pitchFamily="18" charset="0"/>
                            <a:ea typeface="Times New Roman" panose="02020603050405020304" pitchFamily="18" charset="0"/>
                          </a:rPr>
                        </m:ctrlPr>
                      </m:sSupPr>
                      <m:e>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600" i="1">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sSup>
                      <m:sSupPr>
                        <m:ctrlPr>
                          <a:rPr lang="en-US" sz="1600" i="1">
                            <a:effectLst/>
                            <a:latin typeface="Cambria Math" panose="02040503050406030204" pitchFamily="18" charset="0"/>
                            <a:ea typeface="Times New Roman" panose="02020603050405020304" pitchFamily="18" charset="0"/>
                          </a:rPr>
                        </m:ctrlPr>
                      </m:sSupPr>
                      <m:e>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600" i="1">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endParaRPr lang="tr-TR" sz="2400" dirty="0">
                  <a:solidFill>
                    <a:schemeClr val="tx1">
                      <a:lumMod val="95000"/>
                      <a:lumOff val="5000"/>
                    </a:schemeClr>
                  </a:solidFill>
                  <a:latin typeface="Arial" panose="020B0604020202020204" pitchFamily="34" charset="0"/>
                  <a:cs typeface="Arial" panose="020B0604020202020204" pitchFamily="34" charset="0"/>
                </a:endParaRPr>
              </a:p>
              <a:p>
                <a:pPr marL="0" indent="0">
                  <a:buNone/>
                </a:pPr>
                <a:endParaRPr lang="tr-TR" sz="2400" dirty="0">
                  <a:solidFill>
                    <a:schemeClr val="tx1">
                      <a:lumMod val="95000"/>
                      <a:lumOff val="5000"/>
                    </a:schemeClr>
                  </a:solidFill>
                  <a:latin typeface="Arial" panose="020B0604020202020204" pitchFamily="34" charset="0"/>
                  <a:cs typeface="Arial" panose="020B0604020202020204" pitchFamily="34" charset="0"/>
                </a:endParaRPr>
              </a:p>
              <a:p>
                <a:pPr marL="0" indent="0">
                  <a:buNone/>
                </a:pPr>
                <a:endParaRPr lang="tr-TR" sz="2400" dirty="0">
                  <a:solidFill>
                    <a:schemeClr val="tx1">
                      <a:lumMod val="95000"/>
                      <a:lumOff val="5000"/>
                    </a:schemeClr>
                  </a:solidFill>
                  <a:latin typeface="Arial" panose="020B0604020202020204" pitchFamily="34" charset="0"/>
                  <a:cs typeface="Arial" panose="020B0604020202020204" pitchFamily="34" charset="0"/>
                </a:endParaRPr>
              </a:p>
              <a:p>
                <a:r>
                  <a:rPr lang="en-US" sz="2000" dirty="0">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rPr>
                        </m:ctrlPr>
                      </m:sSubPr>
                      <m:e>
                        <m:f>
                          <m:fPr>
                            <m:ctrlPr>
                              <a:rPr lang="tr-TR" sz="2000" b="0" i="1" smtClean="0">
                                <a:effectLst/>
                                <a:latin typeface="Cambria Math" panose="02040503050406030204" pitchFamily="18" charset="0"/>
                                <a:ea typeface="Times New Roman" panose="02020603050405020304" pitchFamily="18" charset="0"/>
                              </a:rPr>
                            </m:ctrlPr>
                          </m:fPr>
                          <m:num>
                            <m:r>
                              <a:rPr lang="tr-TR" sz="2000" b="0" i="1" smtClean="0">
                                <a:effectLst/>
                                <a:latin typeface="Cambria Math" panose="02040503050406030204" pitchFamily="18" charset="0"/>
                                <a:ea typeface="Times New Roman" panose="02020603050405020304" pitchFamily="18" charset="0"/>
                              </a:rPr>
                              <m:t>𝑑𝑉</m:t>
                            </m:r>
                          </m:num>
                          <m:den>
                            <m:r>
                              <a:rPr lang="tr-TR" sz="2000" b="0" i="1" smtClean="0">
                                <a:effectLst/>
                                <a:latin typeface="Cambria Math" panose="02040503050406030204" pitchFamily="18" charset="0"/>
                                <a:ea typeface="Times New Roman" panose="02020603050405020304" pitchFamily="18" charset="0"/>
                              </a:rPr>
                              <m:t>𝑑𝑡</m:t>
                            </m:r>
                          </m:den>
                        </m:f>
                        <m:r>
                          <a:rPr lang="tr-TR" sz="2000" b="0" i="1" smtClean="0">
                            <a:effectLst/>
                            <a:latin typeface="Cambria Math" panose="02040503050406030204" pitchFamily="18" charset="0"/>
                            <a:ea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p>
                      <m:sSupPr>
                        <m:ctrlPr>
                          <a:rPr lang="en-US" sz="20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d>
                      <m:dPr>
                        <m:ctrlPr>
                          <a:rPr lang="en-US" sz="20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i="1">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d>
                      <m:dPr>
                        <m:ctrlPr>
                          <a:rPr lang="en-US" sz="2000" i="1">
                            <a:effectLst/>
                            <a:latin typeface="Cambria Math" panose="02040503050406030204" pitchFamily="18" charset="0"/>
                            <a:ea typeface="Times New Roman" panose="02020603050405020304" pitchFamily="18" charset="0"/>
                          </a:rPr>
                        </m:ctrlPr>
                      </m:dPr>
                      <m:e>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tr-TR"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𝑦𝑒</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d>
                      <m:dPr>
                        <m:ctrlPr>
                          <a:rPr lang="en-US" sz="20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i="1">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tr-TR"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i="1">
                                <a:latin typeface="Cambria Math" panose="02040503050406030204" pitchFamily="18" charset="0"/>
                                <a:ea typeface="Times New Roman" panose="02020603050405020304" pitchFamily="18" charset="0"/>
                                <a:cs typeface="Times New Roman" panose="02020603050405020304" pitchFamily="18" charset="0"/>
                              </a:rPr>
                              <m:t>𝑟</m:t>
                            </m:r>
                          </m:sub>
                        </m:sSub>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3FBBC0B8-E0D6-48D5-99A2-98F0222208D7}"/>
                  </a:ext>
                </a:extLst>
              </p:cNvPr>
              <p:cNvSpPr>
                <a:spLocks noGrp="1" noRot="1" noChangeAspect="1" noMove="1" noResize="1" noEditPoints="1" noAdjustHandles="1" noChangeArrowheads="1" noChangeShapeType="1" noTextEdit="1"/>
              </p:cNvSpPr>
              <p:nvPr>
                <p:ph idx="1"/>
              </p:nvPr>
            </p:nvSpPr>
            <p:spPr>
              <a:xfrm>
                <a:off x="1252941" y="3233325"/>
                <a:ext cx="9891309" cy="4195481"/>
              </a:xfrm>
              <a:blipFill>
                <a:blip r:embed="rId2"/>
                <a:stretch>
                  <a:fillRect l="-30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B8EB15C-27E7-44A7-AA59-1976D4D882EF}"/>
              </a:ext>
            </a:extLst>
          </p:cNvPr>
          <p:cNvSpPr txBox="1"/>
          <p:nvPr/>
        </p:nvSpPr>
        <p:spPr>
          <a:xfrm>
            <a:off x="1252941" y="2220121"/>
            <a:ext cx="8321787" cy="870688"/>
          </a:xfrm>
          <a:prstGeom prst="rect">
            <a:avLst/>
          </a:prstGeom>
          <a:noFill/>
        </p:spPr>
        <p:txBody>
          <a:bodyPr wrap="square" rtlCol="0">
            <a:spAutoFit/>
          </a:bodyPr>
          <a:lstStyle/>
          <a:p>
            <a:pPr>
              <a:lnSpc>
                <a:spcPct val="150000"/>
              </a:lnSpc>
            </a:pPr>
            <a:r>
              <a:rPr lang="tr-TR" dirty="0"/>
              <a:t>Lyapunov spesifik özelliklere sahip br fonksiyon bularak sistemin kararlılığını araştırmak için bir yöntem geliştirmiştir.</a:t>
            </a:r>
            <a:endParaRPr lang="en-US" dirty="0"/>
          </a:p>
        </p:txBody>
      </p:sp>
    </p:spTree>
    <p:extLst>
      <p:ext uri="{BB962C8B-B14F-4D97-AF65-F5344CB8AC3E}">
        <p14:creationId xmlns:p14="http://schemas.microsoft.com/office/powerpoint/2010/main" val="16269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4116-6251-4D57-82CA-616FACDFF924}"/>
              </a:ext>
            </a:extLst>
          </p:cNvPr>
          <p:cNvSpPr>
            <a:spLocks noGrp="1"/>
          </p:cNvSpPr>
          <p:nvPr>
            <p:ph type="title"/>
          </p:nvPr>
        </p:nvSpPr>
        <p:spPr/>
        <p:txBody>
          <a:bodyPr/>
          <a:lstStyle/>
          <a:p>
            <a:r>
              <a:rPr lang="tr-TR" dirty="0"/>
              <a:t>Stabilite</a:t>
            </a:r>
            <a:endParaRPr lang="en-US" dirty="0"/>
          </a:p>
        </p:txBody>
      </p:sp>
      <p:grpSp>
        <p:nvGrpSpPr>
          <p:cNvPr id="4" name="Group 3">
            <a:extLst>
              <a:ext uri="{FF2B5EF4-FFF2-40B4-BE49-F238E27FC236}">
                <a16:creationId xmlns:a16="http://schemas.microsoft.com/office/drawing/2014/main" id="{EDBCBED3-55AA-40D4-9854-566DE0E35F63}"/>
              </a:ext>
            </a:extLst>
          </p:cNvPr>
          <p:cNvGrpSpPr/>
          <p:nvPr/>
        </p:nvGrpSpPr>
        <p:grpSpPr>
          <a:xfrm>
            <a:off x="-925270" y="1319163"/>
            <a:ext cx="6321094" cy="4599498"/>
            <a:chOff x="-1581100" y="1285912"/>
            <a:chExt cx="6167436" cy="3067116"/>
          </a:xfrm>
        </p:grpSpPr>
        <p:sp>
          <p:nvSpPr>
            <p:cNvPr id="5" name="Content Placeholder 4">
              <a:extLst>
                <a:ext uri="{FF2B5EF4-FFF2-40B4-BE49-F238E27FC236}">
                  <a16:creationId xmlns:a16="http://schemas.microsoft.com/office/drawing/2014/main" id="{A9E021DC-0741-41F1-8A82-5AD31D9114C2}"/>
                </a:ext>
              </a:extLst>
            </p:cNvPr>
            <p:cNvSpPr txBox="1">
              <a:spLocks/>
            </p:cNvSpPr>
            <p:nvPr/>
          </p:nvSpPr>
          <p:spPr>
            <a:xfrm>
              <a:off x="475639" y="1285912"/>
              <a:ext cx="2972563" cy="58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Linear  Dinamik</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2E7F28-15BA-4497-8183-1B730A68C277}"/>
                    </a:ext>
                  </a:extLst>
                </p:cNvPr>
                <p:cNvSpPr txBox="1"/>
                <p:nvPr/>
              </p:nvSpPr>
              <p:spPr>
                <a:xfrm>
                  <a:off x="-1581100" y="1723548"/>
                  <a:ext cx="6167436" cy="430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𝐴𝑥</m:t>
                        </m:r>
                      </m:oMath>
                    </m:oMathPara>
                  </a14:m>
                  <a:endParaRPr lang="en-US" dirty="0">
                    <a:solidFill>
                      <a:schemeClr val="tx1"/>
                    </a:solidFill>
                  </a:endParaRPr>
                </a:p>
                <a:p>
                  <a:endParaRPr lang="en-US" dirty="0"/>
                </a:p>
              </p:txBody>
            </p:sp>
          </mc:Choice>
          <mc:Fallback xmlns="">
            <p:sp>
              <p:nvSpPr>
                <p:cNvPr id="6" name="TextBox 5">
                  <a:extLst>
                    <a:ext uri="{FF2B5EF4-FFF2-40B4-BE49-F238E27FC236}">
                      <a16:creationId xmlns:a16="http://schemas.microsoft.com/office/drawing/2014/main" id="{6D2E7F28-15BA-4497-8183-1B730A68C277}"/>
                    </a:ext>
                  </a:extLst>
                </p:cNvPr>
                <p:cNvSpPr txBox="1">
                  <a:spLocks noRot="1" noChangeAspect="1" noMove="1" noResize="1" noEditPoints="1" noAdjustHandles="1" noChangeArrowheads="1" noChangeShapeType="1" noTextEdit="1"/>
                </p:cNvSpPr>
                <p:nvPr/>
              </p:nvSpPr>
              <p:spPr>
                <a:xfrm>
                  <a:off x="-1581100" y="1723548"/>
                  <a:ext cx="6167436" cy="43099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447BFCE-CCC0-411D-974F-607589C2A030}"/>
                </a:ext>
              </a:extLst>
            </p:cNvPr>
            <p:cNvPicPr>
              <a:picLocks noChangeAspect="1"/>
            </p:cNvPicPr>
            <p:nvPr/>
          </p:nvPicPr>
          <p:blipFill>
            <a:blip r:embed="rId3"/>
            <a:stretch>
              <a:fillRect/>
            </a:stretch>
          </p:blipFill>
          <p:spPr>
            <a:xfrm>
              <a:off x="475639" y="2205630"/>
              <a:ext cx="3203686" cy="2147398"/>
            </a:xfrm>
            <a:prstGeom prst="rect">
              <a:avLst/>
            </a:prstGeom>
          </p:spPr>
        </p:pic>
      </p:grpSp>
      <p:sp>
        <p:nvSpPr>
          <p:cNvPr id="8" name="Content Placeholder 4">
            <a:extLst>
              <a:ext uri="{FF2B5EF4-FFF2-40B4-BE49-F238E27FC236}">
                <a16:creationId xmlns:a16="http://schemas.microsoft.com/office/drawing/2014/main" id="{C22A6791-B14F-42A7-8AC6-6B32599552ED}"/>
              </a:ext>
            </a:extLst>
          </p:cNvPr>
          <p:cNvSpPr>
            <a:spLocks noGrp="1"/>
          </p:cNvSpPr>
          <p:nvPr>
            <p:ph idx="1"/>
          </p:nvPr>
        </p:nvSpPr>
        <p:spPr>
          <a:xfrm>
            <a:off x="6738571" y="1233565"/>
            <a:ext cx="3848863" cy="880837"/>
          </a:xfrm>
        </p:spPr>
        <p:txBody>
          <a:bodyPr>
            <a:normAutofit/>
          </a:bodyPr>
          <a:lstStyle/>
          <a:p>
            <a:pPr marL="0" indent="0">
              <a:buNone/>
            </a:pPr>
            <a:r>
              <a:rPr lang="tr-TR" dirty="0"/>
              <a:t>Non-Linear Dinamik</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6C9F74-34BF-415D-A809-206CFA5C0E9B}"/>
                  </a:ext>
                </a:extLst>
              </p:cNvPr>
              <p:cNvSpPr txBox="1"/>
              <p:nvPr/>
            </p:nvSpPr>
            <p:spPr>
              <a:xfrm>
                <a:off x="6984076" y="2138850"/>
                <a:ext cx="24288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oMath>
                  </m:oMathPara>
                </a14:m>
                <a:endParaRPr lang="en-US" dirty="0">
                  <a:solidFill>
                    <a:schemeClr val="tx1"/>
                  </a:solidFill>
                </a:endParaRPr>
              </a:p>
            </p:txBody>
          </p:sp>
        </mc:Choice>
        <mc:Fallback xmlns="">
          <p:sp>
            <p:nvSpPr>
              <p:cNvPr id="9" name="TextBox 8">
                <a:extLst>
                  <a:ext uri="{FF2B5EF4-FFF2-40B4-BE49-F238E27FC236}">
                    <a16:creationId xmlns:a16="http://schemas.microsoft.com/office/drawing/2014/main" id="{F36C9F74-34BF-415D-A809-206CFA5C0E9B}"/>
                  </a:ext>
                </a:extLst>
              </p:cNvPr>
              <p:cNvSpPr txBox="1">
                <a:spLocks noRot="1" noChangeAspect="1" noMove="1" noResize="1" noEditPoints="1" noAdjustHandles="1" noChangeArrowheads="1" noChangeShapeType="1" noTextEdit="1"/>
              </p:cNvSpPr>
              <p:nvPr/>
            </p:nvSpPr>
            <p:spPr>
              <a:xfrm>
                <a:off x="6984076" y="2138850"/>
                <a:ext cx="242887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FD4EE8-DFE8-42EC-9020-4613DC708BD2}"/>
                  </a:ext>
                </a:extLst>
              </p:cNvPr>
              <p:cNvSpPr txBox="1"/>
              <p:nvPr/>
            </p:nvSpPr>
            <p:spPr>
              <a:xfrm>
                <a:off x="6325432" y="2939258"/>
                <a:ext cx="4939667" cy="2308324"/>
              </a:xfrm>
              <a:prstGeom prst="rect">
                <a:avLst/>
              </a:prstGeom>
              <a:noFill/>
            </p:spPr>
            <p:txBody>
              <a:bodyPr wrap="square">
                <a:spAutoFit/>
              </a:bodyPr>
              <a:lstStyle/>
              <a:p>
                <a14:m>
                  <m:oMath xmlns:m="http://schemas.openxmlformats.org/officeDocument/2006/math">
                    <m:sSup>
                      <m:sSup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Sistemin Denge noktası olsun.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𝑓</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tr-TR" dirty="0"/>
              </a:p>
              <a:p>
                <a:r>
                  <a:rPr lang="tr-TR" dirty="0"/>
                  <a:t>Scalar, türevi alınabilir ve x statelerini içeren, </a:t>
                </a:r>
                <a14:m>
                  <m:oMath xmlns:m="http://schemas.openxmlformats.org/officeDocument/2006/math">
                    <m:sSup>
                      <m:sSup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tr-TR" dirty="0"/>
                  <a:t> etrafında komşu olan noktaları içeren D seti etrafında tanımlı bir</a:t>
                </a:r>
                <a:r>
                  <a:rPr lang="tr-TR" i="1" dirty="0">
                    <a:latin typeface="Cambria Math" panose="02040503050406030204" pitchFamily="18" charset="0"/>
                    <a:cs typeface="Times New Roman" panose="02020603050405020304" pitchFamily="18" charset="0"/>
                  </a:rPr>
                  <a:t> </a:t>
                </a:r>
                <a14:m>
                  <m:oMath xmlns:m="http://schemas.openxmlformats.org/officeDocument/2006/math">
                    <m:r>
                      <a:rPr lang="tr-TR" b="0" i="1" smtClean="0">
                        <a:latin typeface="Cambria Math" panose="02040503050406030204" pitchFamily="18" charset="0"/>
                      </a:rPr>
                      <m:t>𝑉</m:t>
                    </m:r>
                    <m:r>
                      <a:rPr lang="tr-TR" b="0" i="1" smtClean="0">
                        <a:latin typeface="Cambria Math" panose="02040503050406030204" pitchFamily="18" charset="0"/>
                      </a:rPr>
                      <m:t>(</m:t>
                    </m:r>
                    <m:r>
                      <a:rPr lang="tr-TR" b="0" i="1" smtClean="0">
                        <a:latin typeface="Cambria Math" panose="02040503050406030204" pitchFamily="18" charset="0"/>
                      </a:rPr>
                      <m:t>𝑥</m:t>
                    </m:r>
                    <m:r>
                      <a:rPr lang="tr-TR" b="0" i="1" smtClean="0">
                        <a:latin typeface="Cambria Math" panose="02040503050406030204" pitchFamily="18" charset="0"/>
                      </a:rPr>
                      <m:t>)</m:t>
                    </m:r>
                  </m:oMath>
                </a14:m>
                <a:r>
                  <a:rPr lang="tr-TR" dirty="0"/>
                  <a:t> foksiyonu bulabildiğimizi varsayalım. Bu fonksiyon incelenerek sistemin stabilitesi değerlendirilebilir.</a:t>
                </a:r>
              </a:p>
            </p:txBody>
          </p:sp>
        </mc:Choice>
        <mc:Fallback xmlns="">
          <p:sp>
            <p:nvSpPr>
              <p:cNvPr id="12" name="TextBox 11">
                <a:extLst>
                  <a:ext uri="{FF2B5EF4-FFF2-40B4-BE49-F238E27FC236}">
                    <a16:creationId xmlns:a16="http://schemas.microsoft.com/office/drawing/2014/main" id="{83FD4EE8-DFE8-42EC-9020-4613DC708BD2}"/>
                  </a:ext>
                </a:extLst>
              </p:cNvPr>
              <p:cNvSpPr txBox="1">
                <a:spLocks noRot="1" noChangeAspect="1" noMove="1" noResize="1" noEditPoints="1" noAdjustHandles="1" noChangeArrowheads="1" noChangeShapeType="1" noTextEdit="1"/>
              </p:cNvSpPr>
              <p:nvPr/>
            </p:nvSpPr>
            <p:spPr>
              <a:xfrm>
                <a:off x="6325432" y="2939258"/>
                <a:ext cx="4939667" cy="2308324"/>
              </a:xfrm>
              <a:prstGeom prst="rect">
                <a:avLst/>
              </a:prstGeom>
              <a:blipFill>
                <a:blip r:embed="rId5"/>
                <a:stretch>
                  <a:fillRect l="-1111" t="-1319" b="-3166"/>
                </a:stretch>
              </a:blipFill>
            </p:spPr>
            <p:txBody>
              <a:bodyPr/>
              <a:lstStyle/>
              <a:p>
                <a:r>
                  <a:rPr lang="en-US">
                    <a:noFill/>
                  </a:rPr>
                  <a:t> </a:t>
                </a:r>
              </a:p>
            </p:txBody>
          </p:sp>
        </mc:Fallback>
      </mc:AlternateContent>
    </p:spTree>
    <p:extLst>
      <p:ext uri="{BB962C8B-B14F-4D97-AF65-F5344CB8AC3E}">
        <p14:creationId xmlns:p14="http://schemas.microsoft.com/office/powerpoint/2010/main" val="28823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C4FC-A596-44B6-96C0-1C2BCE863A7F}"/>
              </a:ext>
            </a:extLst>
          </p:cNvPr>
          <p:cNvSpPr>
            <a:spLocks noGrp="1"/>
          </p:cNvSpPr>
          <p:nvPr>
            <p:ph type="title"/>
          </p:nvPr>
        </p:nvSpPr>
        <p:spPr/>
        <p:txBody>
          <a:bodyPr/>
          <a:lstStyle/>
          <a:p>
            <a:r>
              <a:rPr lang="tr-TR" dirty="0"/>
              <a:t>Lyapunov Stabilite Teoremi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02A26E-A3AF-4F4C-9CD0-6A40842DD5C0}"/>
                  </a:ext>
                </a:extLst>
              </p:cNvPr>
              <p:cNvSpPr>
                <a:spLocks noGrp="1"/>
              </p:cNvSpPr>
              <p:nvPr>
                <p:ph idx="1"/>
              </p:nvPr>
            </p:nvSpPr>
            <p:spPr>
              <a:xfrm>
                <a:off x="1828934" y="1165364"/>
                <a:ext cx="8946541" cy="4195481"/>
              </a:xfrm>
            </p:spPr>
            <p:txBody>
              <a:bodyPr/>
              <a:lstStyle/>
              <a:p>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𝑑𝑥</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…………………(1)</a:t>
                </a:r>
              </a:p>
              <a:p>
                <a14:m>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&lt;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𝛿</m:t>
                    </m:r>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 ………………………………..(2)</a:t>
                </a:r>
              </a:p>
              <a:p>
                <a14:m>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&lt;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0≤</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tr-TR" sz="1800" dirty="0">
                    <a:effectLst/>
                    <a:latin typeface="Calibri" panose="020F0502020204030204" pitchFamily="34" charset="0"/>
                    <a:ea typeface="Calibri" panose="020F0502020204030204" pitchFamily="34" charset="0"/>
                    <a:cs typeface="Times New Roman" panose="02020603050405020304" pitchFamily="18" charset="0"/>
                  </a:rPr>
                  <a:t>………………(3)</a:t>
                </a:r>
              </a:p>
              <a:p>
                <a:r>
                  <a:rPr lang="tr-TR" sz="1800" dirty="0">
                    <a:latin typeface="Calibri" panose="020F0502020204030204" pitchFamily="34" charset="0"/>
                    <a:ea typeface="Calibri" panose="020F0502020204030204" pitchFamily="34" charset="0"/>
                    <a:cs typeface="Times New Roman" panose="02020603050405020304" pitchFamily="18" charset="0"/>
                  </a:rPr>
                  <a:t>Eşitlik 1  ile verilen diferansiyel denklemin çözümü, eşitlik 2 ile verilen başlangıç koşulları için eşitlik 3 şartını sağlıyor ise lyapunov stabildir. </a:t>
                </a:r>
              </a:p>
              <a:p>
                <a:r>
                  <a:rPr lang="tr-TR" sz="1800" dirty="0">
                    <a:effectLst/>
                    <a:latin typeface="Calibri" panose="020F0502020204030204" pitchFamily="34" charset="0"/>
                    <a:ea typeface="Calibri" panose="020F0502020204030204" pitchFamily="34" charset="0"/>
                    <a:cs typeface="Times New Roman" panose="02020603050405020304" pitchFamily="18" charset="0"/>
                  </a:rPr>
                  <a:t>Eğer </a:t>
                </a:r>
                <a14:m>
                  <m:oMath xmlns:m="http://schemas.openxmlformats.org/officeDocument/2006/math">
                    <m:d>
                      <m:dPr>
                        <m:begChr m:val="‖"/>
                        <m:end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tr-TR" sz="1800" dirty="0">
                    <a:effectLst/>
                    <a:latin typeface="Times New Roman" panose="02020603050405020304" pitchFamily="18" charset="0"/>
                    <a:ea typeface="Times New Roman" panose="02020603050405020304" pitchFamily="18" charset="0"/>
                  </a:rPr>
                  <a:t>  koşulu sağlanıyor ise sistem asimptotik stabildir.</a:t>
                </a:r>
              </a:p>
              <a:p>
                <a:r>
                  <a:rPr lang="tr-TR" sz="1800" dirty="0">
                    <a:latin typeface="Times New Roman" panose="02020603050405020304" pitchFamily="18" charset="0"/>
                    <a:ea typeface="Calibri" panose="020F0502020204030204" pitchFamily="34" charset="0"/>
                    <a:cs typeface="Times New Roman" panose="02020603050405020304" pitchFamily="18" charset="0"/>
                  </a:rPr>
                  <a:t>Eğer tüm başlangıç koşulları için şartlar sağlanıyor ise sistem global asimptotik stabildir.</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502A26E-A3AF-4F4C-9CD0-6A40842DD5C0}"/>
                  </a:ext>
                </a:extLst>
              </p:cNvPr>
              <p:cNvSpPr>
                <a:spLocks noGrp="1" noRot="1" noChangeAspect="1" noMove="1" noResize="1" noEditPoints="1" noAdjustHandles="1" noChangeArrowheads="1" noChangeShapeType="1" noTextEdit="1"/>
              </p:cNvSpPr>
              <p:nvPr>
                <p:ph idx="1"/>
              </p:nvPr>
            </p:nvSpPr>
            <p:spPr>
              <a:xfrm>
                <a:off x="1828934" y="1165364"/>
                <a:ext cx="8946541" cy="4195481"/>
              </a:xfrm>
              <a:blipFill>
                <a:blip r:embed="rId2"/>
                <a:stretch>
                  <a:fillRect l="-13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49E75E8-AA46-4848-AF43-E0FF5314E2B0}"/>
              </a:ext>
            </a:extLst>
          </p:cNvPr>
          <p:cNvPicPr>
            <a:picLocks noChangeAspect="1"/>
          </p:cNvPicPr>
          <p:nvPr/>
        </p:nvPicPr>
        <p:blipFill>
          <a:blip r:embed="rId3"/>
          <a:stretch>
            <a:fillRect/>
          </a:stretch>
        </p:blipFill>
        <p:spPr>
          <a:xfrm>
            <a:off x="2327698" y="4093693"/>
            <a:ext cx="7049059" cy="2534304"/>
          </a:xfrm>
          <a:prstGeom prst="rect">
            <a:avLst/>
          </a:prstGeom>
        </p:spPr>
      </p:pic>
    </p:spTree>
    <p:extLst>
      <p:ext uri="{BB962C8B-B14F-4D97-AF65-F5344CB8AC3E}">
        <p14:creationId xmlns:p14="http://schemas.microsoft.com/office/powerpoint/2010/main" val="250840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C22C-1ADF-48E0-8240-2D7EAC53FAC8}"/>
              </a:ext>
            </a:extLst>
          </p:cNvPr>
          <p:cNvSpPr>
            <a:spLocks noGrp="1"/>
          </p:cNvSpPr>
          <p:nvPr>
            <p:ph type="title"/>
          </p:nvPr>
        </p:nvSpPr>
        <p:spPr>
          <a:xfrm>
            <a:off x="706090" y="652388"/>
            <a:ext cx="9404723" cy="1400530"/>
          </a:xfrm>
        </p:spPr>
        <p:txBody>
          <a:bodyPr/>
          <a:lstStyle/>
          <a:p>
            <a:r>
              <a:rPr lang="tr-TR" dirty="0"/>
              <a:t>pH Nötralizasyonu</a:t>
            </a:r>
            <a:endParaRPr lang="en-US" dirty="0"/>
          </a:p>
        </p:txBody>
      </p:sp>
      <p:sp>
        <p:nvSpPr>
          <p:cNvPr id="3" name="Content Placeholder 2">
            <a:extLst>
              <a:ext uri="{FF2B5EF4-FFF2-40B4-BE49-F238E27FC236}">
                <a16:creationId xmlns:a16="http://schemas.microsoft.com/office/drawing/2014/main" id="{0F176B81-F3E4-4A9F-8581-45C51213DBE2}"/>
              </a:ext>
            </a:extLst>
          </p:cNvPr>
          <p:cNvSpPr>
            <a:spLocks noGrp="1"/>
          </p:cNvSpPr>
          <p:nvPr>
            <p:ph idx="1"/>
          </p:nvPr>
        </p:nvSpPr>
        <p:spPr/>
        <p:txBody>
          <a:bodyPr>
            <a:normAutofit/>
          </a:bodyPr>
          <a:lstStyle/>
          <a:p>
            <a:pPr algn="just">
              <a:lnSpc>
                <a:spcPct val="150000"/>
              </a:lnSpc>
              <a:spcBef>
                <a:spcPts val="2400"/>
              </a:spcBef>
              <a:buFont typeface="Wingdings" panose="05000000000000000000" pitchFamily="2" charset="2"/>
              <a:buChar char="Ø"/>
            </a:pPr>
            <a:r>
              <a:rPr lang="tr-TR" sz="1800" dirty="0">
                <a:latin typeface="Times New Roman" panose="02020603050405020304" pitchFamily="18" charset="0"/>
                <a:ea typeface="Calibri" panose="020F0502020204030204" pitchFamily="34" charset="0"/>
              </a:rPr>
              <a:t>Endüstriyel  bir çok işlemde atık su meydana gelir ve atık su arıtma tesislerinin en önemli amacı bu zararlı suyun etkinliğini kontrol etmekdir. HCL üretim tesislerinde atık su asidiktir ve bu atık suyun deşarj veya yeniden kullanımı öncesinde nötralize edilmesi gerekir.</a:t>
            </a:r>
          </a:p>
          <a:p>
            <a:pPr algn="just">
              <a:lnSpc>
                <a:spcPct val="150000"/>
              </a:lnSpc>
            </a:pPr>
            <a:r>
              <a:rPr lang="tr-TR" sz="1800" dirty="0">
                <a:effectLst/>
                <a:latin typeface="Times New Roman" panose="02020603050405020304" pitchFamily="18" charset="0"/>
                <a:ea typeface="Calibri" panose="020F0502020204030204" pitchFamily="34" charset="0"/>
              </a:rPr>
              <a:t>pH nötralizasyon prosesinin doğrusal olmayan, zamana bağlı özellikleri ve eşdeğerlik noktasına yakın çalışırken küçük bozulmalara karşı hassasiyeti nedeniyle, uygun performansla pH kontrolü zordur.</a:t>
            </a:r>
          </a:p>
          <a:p>
            <a:pPr marL="0" indent="0" algn="just">
              <a:lnSpc>
                <a:spcPct val="150000"/>
              </a:lnSpc>
              <a:spcBef>
                <a:spcPts val="2400"/>
              </a:spcBef>
              <a:buNone/>
            </a:pPr>
            <a:endParaRPr lang="tr-TR" sz="1800" dirty="0">
              <a:effectLst/>
              <a:latin typeface="Times New Roman" panose="02020603050405020304" pitchFamily="18" charset="0"/>
              <a:ea typeface="Calibri" panose="020F0502020204030204" pitchFamily="34" charset="0"/>
            </a:endParaRPr>
          </a:p>
          <a:p>
            <a:pPr algn="just">
              <a:lnSpc>
                <a:spcPct val="150000"/>
              </a:lnSpc>
              <a:buFont typeface="Wingdings" panose="05000000000000000000" pitchFamily="2" charset="2"/>
              <a:buChar char="Ø"/>
            </a:pPr>
            <a:endParaRPr lang="tr-TR" sz="1800" dirty="0">
              <a:effectLst/>
              <a:latin typeface="Times New Roman" panose="02020603050405020304" pitchFamily="18" charset="0"/>
              <a:ea typeface="Calibri" panose="020F0502020204030204" pitchFamily="34" charset="0"/>
            </a:endParaRPr>
          </a:p>
          <a:p>
            <a:pPr algn="just">
              <a:lnSpc>
                <a:spcPct val="150000"/>
              </a:lnSpc>
              <a:buFont typeface="Wingdings" panose="05000000000000000000" pitchFamily="2" charset="2"/>
              <a:buChar char="Ø"/>
            </a:pPr>
            <a:endParaRPr lang="tr-TR" sz="1800" dirty="0">
              <a:effectLst/>
              <a:latin typeface="Times New Roman" panose="02020603050405020304" pitchFamily="18" charset="0"/>
              <a:ea typeface="Calibri" panose="020F0502020204030204" pitchFamily="34" charset="0"/>
            </a:endParaRPr>
          </a:p>
          <a:p>
            <a:pPr algn="just">
              <a:lnSpc>
                <a:spcPct val="150000"/>
              </a:lnSpc>
            </a:pPr>
            <a:endParaRPr lang="en-US" dirty="0"/>
          </a:p>
        </p:txBody>
      </p:sp>
    </p:spTree>
    <p:extLst>
      <p:ext uri="{BB962C8B-B14F-4D97-AF65-F5344CB8AC3E}">
        <p14:creationId xmlns:p14="http://schemas.microsoft.com/office/powerpoint/2010/main" val="2174129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899-4742-4AEB-90FE-2F9773F8C91A}"/>
              </a:ext>
            </a:extLst>
          </p:cNvPr>
          <p:cNvSpPr>
            <a:spLocks noGrp="1"/>
          </p:cNvSpPr>
          <p:nvPr>
            <p:ph type="title"/>
          </p:nvPr>
        </p:nvSpPr>
        <p:spPr/>
        <p:txBody>
          <a:bodyPr/>
          <a:lstStyle/>
          <a:p>
            <a:r>
              <a:rPr lang="tr-TR" dirty="0"/>
              <a:t>Lyapunov Fonksiyon Adayının Özellikleri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D93C9-0B0C-450A-B6D7-544B1402B313}"/>
                  </a:ext>
                </a:extLst>
              </p:cNvPr>
              <p:cNvSpPr>
                <a:spLocks noGrp="1"/>
              </p:cNvSpPr>
              <p:nvPr>
                <p:ph idx="1"/>
              </p:nvPr>
            </p:nvSpPr>
            <p:spPr>
              <a:xfrm>
                <a:off x="1103311" y="2052918"/>
                <a:ext cx="8489576" cy="4195481"/>
              </a:xfrm>
            </p:spPr>
            <p:txBody>
              <a:bodyPr>
                <a:normAutofit/>
              </a:bodyPr>
              <a:lstStyle/>
              <a:p>
                <a:r>
                  <a:rPr lang="tr-TR" dirty="0"/>
                  <a:t>D seti içerisindeki tüm  durum(state)ler etrafında local pozitif tanımlı olmalı</a:t>
                </a:r>
              </a:p>
              <a:p>
                <a:endParaRPr lang="tr-TR" dirty="0"/>
              </a:p>
              <a:p>
                <a:endParaRPr lang="tr-TR" dirty="0"/>
              </a:p>
              <a:p>
                <a:endParaRPr lang="tr-TR" dirty="0"/>
              </a:p>
              <a:p>
                <a:r>
                  <a:rPr lang="tr-TR" dirty="0"/>
                  <a:t>İlk türevi negatif yarı tanımlı(negative semi-definite) olmalı.</a:t>
                </a:r>
              </a:p>
              <a:p>
                <a:pPr marL="0" indent="0">
                  <a:buNone/>
                </a:pPr>
                <a14:m>
                  <m:oMath xmlns:m="http://schemas.openxmlformats.org/officeDocument/2006/math">
                    <m:r>
                      <a:rPr lang="en-US" i="0"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𝐷</m:t>
                    </m:r>
                  </m:oMath>
                </a14:m>
                <a:r>
                  <a:rPr lang="tr-TR" dirty="0"/>
                  <a:t> </a:t>
                </a:r>
              </a:p>
              <a:p>
                <a:pPr marL="0" indent="0">
                  <a:buNone/>
                </a:pPr>
                <a14:m>
                  <m:oMath xmlns:m="http://schemas.openxmlformats.org/officeDocument/2006/math">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𝑉</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≤0</m:t>
                    </m:r>
                  </m:oMath>
                </a14:m>
                <a:r>
                  <a:rPr lang="tr-TR" dirty="0"/>
                  <a:t> </a:t>
                </a:r>
                <a14:m>
                  <m:oMath xmlns:m="http://schemas.openxmlformats.org/officeDocument/2006/math">
                    <m:r>
                      <a:rPr lang="tr-TR" i="1">
                        <a:latin typeface="Cambria Math" panose="02040503050406030204" pitchFamily="18" charset="0"/>
                      </a:rPr>
                      <m:t>→</m:t>
                    </m:r>
                    <m:r>
                      <m:rPr>
                        <m:sty m:val="p"/>
                      </m:rPr>
                      <a:rPr lang="tr-TR">
                        <a:latin typeface="Cambria Math" panose="02040503050406030204" pitchFamily="18" charset="0"/>
                      </a:rPr>
                      <m:t>Stable</m:t>
                    </m:r>
                    <m:r>
                      <a:rPr lang="en-US">
                        <a:latin typeface="Cambria Math" panose="02040503050406030204" pitchFamily="18" charset="0"/>
                      </a:rPr>
                      <m:t> </m:t>
                    </m:r>
                  </m:oMath>
                </a14:m>
                <a:endParaRPr lang="tr-TR" dirty="0"/>
              </a:p>
              <a:p>
                <a:pPr marL="0" indent="0">
                  <a:buNone/>
                </a:pPr>
                <a14:m>
                  <m:oMath xmlns:m="http://schemas.openxmlformats.org/officeDocument/2006/math">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𝑉</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&lt;0</m:t>
                    </m:r>
                  </m:oMath>
                </a14:m>
                <a:r>
                  <a:rPr lang="tr-TR" dirty="0"/>
                  <a:t> </a:t>
                </a:r>
                <a14:m>
                  <m:oMath xmlns:m="http://schemas.openxmlformats.org/officeDocument/2006/math">
                    <m:r>
                      <a:rPr lang="tr-TR" i="1">
                        <a:latin typeface="Cambria Math" panose="02040503050406030204" pitchFamily="18" charset="0"/>
                      </a:rPr>
                      <m:t>→</m:t>
                    </m:r>
                    <m:r>
                      <a:rPr lang="tr-TR" i="1">
                        <a:latin typeface="Cambria Math" panose="02040503050406030204" pitchFamily="18" charset="0"/>
                      </a:rPr>
                      <m:t>𝐴𝑠</m:t>
                    </m:r>
                    <m:r>
                      <m:rPr>
                        <m:sty m:val="p"/>
                      </m:rPr>
                      <a:rPr lang="tr-TR">
                        <a:latin typeface="Cambria Math" panose="02040503050406030204" pitchFamily="18" charset="0"/>
                      </a:rPr>
                      <m:t>ymptotically</m:t>
                    </m:r>
                    <m:r>
                      <a:rPr lang="tr-TR">
                        <a:latin typeface="Cambria Math" panose="02040503050406030204" pitchFamily="18" charset="0"/>
                      </a:rPr>
                      <m:t> </m:t>
                    </m:r>
                    <m:r>
                      <m:rPr>
                        <m:sty m:val="p"/>
                      </m:rPr>
                      <a:rPr lang="tr-TR">
                        <a:latin typeface="Cambria Math" panose="02040503050406030204" pitchFamily="18" charset="0"/>
                      </a:rPr>
                      <m:t>Stable</m:t>
                    </m:r>
                    <m:r>
                      <a:rPr lang="en-US">
                        <a:latin typeface="Cambria Math" panose="02040503050406030204" pitchFamily="18" charset="0"/>
                      </a:rPr>
                      <m:t> </m:t>
                    </m:r>
                  </m:oMath>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B6D93C9-0B0C-450A-B6D7-544B1402B313}"/>
                  </a:ext>
                </a:extLst>
              </p:cNvPr>
              <p:cNvSpPr>
                <a:spLocks noGrp="1" noRot="1" noChangeAspect="1" noMove="1" noResize="1" noEditPoints="1" noAdjustHandles="1" noChangeArrowheads="1" noChangeShapeType="1" noTextEdit="1"/>
              </p:cNvSpPr>
              <p:nvPr>
                <p:ph idx="1"/>
              </p:nvPr>
            </p:nvSpPr>
            <p:spPr>
              <a:xfrm>
                <a:off x="1103311" y="2052918"/>
                <a:ext cx="8489576" cy="4195481"/>
              </a:xfrm>
              <a:blipFill>
                <a:blip r:embed="rId2"/>
                <a:stretch>
                  <a:fillRect l="-359" t="-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E3AE69-62A7-472F-B9D9-366FE17D7703}"/>
                  </a:ext>
                </a:extLst>
              </p:cNvPr>
              <p:cNvSpPr txBox="1"/>
              <p:nvPr/>
            </p:nvSpPr>
            <p:spPr>
              <a:xfrm>
                <a:off x="1633451" y="2889896"/>
                <a:ext cx="15430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0">
                              <a:solidFill>
                                <a:schemeClr val="tx1"/>
                              </a:solidFill>
                              <a:latin typeface="Cambria Math" panose="02040503050406030204" pitchFamily="18" charset="0"/>
                            </a:rPr>
                            <m:t>0</m:t>
                          </m:r>
                        </m:e>
                      </m:d>
                      <m:r>
                        <a:rPr lang="en-US" i="0">
                          <a:solidFill>
                            <a:schemeClr val="tx1"/>
                          </a:solidFill>
                          <a:latin typeface="Cambria Math" panose="02040503050406030204" pitchFamily="18" charset="0"/>
                        </a:rPr>
                        <m:t>=0</m:t>
                      </m:r>
                    </m:oMath>
                  </m:oMathPara>
                </a14:m>
                <a:endParaRPr lang="en-US" dirty="0">
                  <a:solidFill>
                    <a:schemeClr val="tx1"/>
                  </a:solidFill>
                </a:endParaRPr>
              </a:p>
            </p:txBody>
          </p:sp>
        </mc:Choice>
        <mc:Fallback xmlns="">
          <p:sp>
            <p:nvSpPr>
              <p:cNvPr id="4" name="TextBox 3">
                <a:extLst>
                  <a:ext uri="{FF2B5EF4-FFF2-40B4-BE49-F238E27FC236}">
                    <a16:creationId xmlns:a16="http://schemas.microsoft.com/office/drawing/2014/main" id="{22E3AE69-62A7-472F-B9D9-366FE17D7703}"/>
                  </a:ext>
                </a:extLst>
              </p:cNvPr>
              <p:cNvSpPr txBox="1">
                <a:spLocks noRot="1" noChangeAspect="1" noMove="1" noResize="1" noEditPoints="1" noAdjustHandles="1" noChangeArrowheads="1" noChangeShapeType="1" noTextEdit="1"/>
              </p:cNvSpPr>
              <p:nvPr/>
            </p:nvSpPr>
            <p:spPr>
              <a:xfrm>
                <a:off x="1633451" y="2889896"/>
                <a:ext cx="15430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3276AC-0E19-4A67-93E0-44586AA35D85}"/>
                  </a:ext>
                </a:extLst>
              </p:cNvPr>
              <p:cNvSpPr txBox="1"/>
              <p:nvPr/>
            </p:nvSpPr>
            <p:spPr>
              <a:xfrm>
                <a:off x="1633451" y="3274232"/>
                <a:ext cx="15430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0">
                          <a:solidFill>
                            <a:schemeClr val="tx1"/>
                          </a:solidFill>
                          <a:latin typeface="Cambria Math" panose="02040503050406030204" pitchFamily="18" charset="0"/>
                        </a:rPr>
                        <m:t>&gt;0</m:t>
                      </m:r>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3C3276AC-0E19-4A67-93E0-44586AA35D85}"/>
                  </a:ext>
                </a:extLst>
              </p:cNvPr>
              <p:cNvSpPr txBox="1">
                <a:spLocks noRot="1" noChangeAspect="1" noMove="1" noResize="1" noEditPoints="1" noAdjustHandles="1" noChangeArrowheads="1" noChangeShapeType="1" noTextEdit="1"/>
              </p:cNvSpPr>
              <p:nvPr/>
            </p:nvSpPr>
            <p:spPr>
              <a:xfrm>
                <a:off x="1633451" y="3274232"/>
                <a:ext cx="154305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3636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17AA-63A4-493D-8E08-FE8132BFEEBB}"/>
              </a:ext>
            </a:extLst>
          </p:cNvPr>
          <p:cNvSpPr>
            <a:spLocks noGrp="1"/>
          </p:cNvSpPr>
          <p:nvPr>
            <p:ph type="title"/>
          </p:nvPr>
        </p:nvSpPr>
        <p:spPr/>
        <p:txBody>
          <a:bodyPr/>
          <a:lstStyle/>
          <a:p>
            <a:r>
              <a:rPr lang="tr-TR" dirty="0"/>
              <a:t>Lyapunov Stabilite Basit Örnek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1455C-20ED-4A91-ADF8-51056240887F}"/>
                  </a:ext>
                </a:extLst>
              </p:cNvPr>
              <p:cNvSpPr>
                <a:spLocks noGrp="1"/>
              </p:cNvSpPr>
              <p:nvPr>
                <p:ph idx="1"/>
              </p:nvPr>
            </p:nvSpPr>
            <p:spPr/>
            <p:txBody>
              <a:bodyPr/>
              <a:lstStyle/>
              <a:p>
                <a14:m>
                  <m:oMath xmlns:m="http://schemas.openxmlformats.org/officeDocument/2006/math">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𝑥</m:t>
                        </m:r>
                      </m:e>
                    </m:acc>
                    <m:r>
                      <a:rPr lang="tr-TR" b="0" i="1" smtClean="0">
                        <a:latin typeface="Cambria Math" panose="02040503050406030204" pitchFamily="18" charset="0"/>
                      </a:rPr>
                      <m:t>=−</m:t>
                    </m:r>
                    <m:r>
                      <a:rPr lang="tr-TR" b="0" i="1" smtClean="0">
                        <a:latin typeface="Cambria Math" panose="02040503050406030204" pitchFamily="18" charset="0"/>
                      </a:rPr>
                      <m:t>𝑥</m:t>
                    </m:r>
                  </m:oMath>
                </a14:m>
                <a:r>
                  <a:rPr lang="tr-TR" dirty="0"/>
                  <a:t> sistemini ele alalım.</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1455C-20ED-4A91-ADF8-51056240887F}"/>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7A9FFC-222C-4D6B-B3C9-8E669C52264B}"/>
                  </a:ext>
                </a:extLst>
              </p:cNvPr>
              <p:cNvSpPr txBox="1"/>
              <p:nvPr/>
            </p:nvSpPr>
            <p:spPr>
              <a:xfrm>
                <a:off x="4488872" y="2854267"/>
                <a:ext cx="3857105" cy="369332"/>
              </a:xfrm>
              <a:prstGeom prst="rect">
                <a:avLst/>
              </a:prstGeom>
              <a:noFill/>
            </p:spPr>
            <p:txBody>
              <a:bodyPr wrap="square" rtlCol="0">
                <a:spAutoFit/>
              </a:bodyPr>
              <a:lstStyle/>
              <a:p>
                <a:r>
                  <a:rPr lang="tr-TR" dirty="0"/>
                  <a:t>Analitik Çözüm : </a:t>
                </a:r>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0</m:t>
                        </m:r>
                      </m:sub>
                    </m:sSub>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r>
                          <a:rPr lang="tr-TR" b="0" i="1" smtClean="0">
                            <a:latin typeface="Cambria Math" panose="02040503050406030204" pitchFamily="18" charset="0"/>
                          </a:rPr>
                          <m:t>𝑡</m:t>
                        </m:r>
                      </m:sup>
                    </m:sSup>
                  </m:oMath>
                </a14:m>
                <a:endParaRPr lang="en-US" dirty="0"/>
              </a:p>
            </p:txBody>
          </p:sp>
        </mc:Choice>
        <mc:Fallback xmlns="">
          <p:sp>
            <p:nvSpPr>
              <p:cNvPr id="4" name="TextBox 3">
                <a:extLst>
                  <a:ext uri="{FF2B5EF4-FFF2-40B4-BE49-F238E27FC236}">
                    <a16:creationId xmlns:a16="http://schemas.microsoft.com/office/drawing/2014/main" id="{157A9FFC-222C-4D6B-B3C9-8E669C52264B}"/>
                  </a:ext>
                </a:extLst>
              </p:cNvPr>
              <p:cNvSpPr txBox="1">
                <a:spLocks noRot="1" noChangeAspect="1" noMove="1" noResize="1" noEditPoints="1" noAdjustHandles="1" noChangeArrowheads="1" noChangeShapeType="1" noTextEdit="1"/>
              </p:cNvSpPr>
              <p:nvPr/>
            </p:nvSpPr>
            <p:spPr>
              <a:xfrm>
                <a:off x="4488872" y="2854267"/>
                <a:ext cx="3857105" cy="369332"/>
              </a:xfrm>
              <a:prstGeom prst="rect">
                <a:avLst/>
              </a:prstGeom>
              <a:blipFill>
                <a:blip r:embed="rId3"/>
                <a:stretch>
                  <a:fillRect l="-1264" t="-8197" b="-24590"/>
                </a:stretch>
              </a:blipFill>
            </p:spPr>
            <p:txBody>
              <a:bodyPr/>
              <a:lstStyle/>
              <a:p>
                <a:r>
                  <a:rPr lang="en-US">
                    <a:noFill/>
                  </a:rPr>
                  <a:t> </a:t>
                </a:r>
              </a:p>
            </p:txBody>
          </p:sp>
        </mc:Fallback>
      </mc:AlternateContent>
      <p:pic>
        <p:nvPicPr>
          <p:cNvPr id="5" name="Content Placeholder 3">
            <a:extLst>
              <a:ext uri="{FF2B5EF4-FFF2-40B4-BE49-F238E27FC236}">
                <a16:creationId xmlns:a16="http://schemas.microsoft.com/office/drawing/2014/main" id="{A044B756-183C-4133-B937-CE598D0772C8}"/>
              </a:ext>
            </a:extLst>
          </p:cNvPr>
          <p:cNvPicPr>
            <a:picLocks noChangeAspect="1"/>
          </p:cNvPicPr>
          <p:nvPr/>
        </p:nvPicPr>
        <p:blipFill>
          <a:blip r:embed="rId4"/>
          <a:stretch>
            <a:fillRect/>
          </a:stretch>
        </p:blipFill>
        <p:spPr>
          <a:xfrm>
            <a:off x="4009505" y="3429000"/>
            <a:ext cx="4172989" cy="2735307"/>
          </a:xfrm>
          <a:prstGeom prst="rect">
            <a:avLst/>
          </a:prstGeom>
        </p:spPr>
      </p:pic>
    </p:spTree>
    <p:extLst>
      <p:ext uri="{BB962C8B-B14F-4D97-AF65-F5344CB8AC3E}">
        <p14:creationId xmlns:p14="http://schemas.microsoft.com/office/powerpoint/2010/main" val="223511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0D6A-0D9F-4C2B-8D5C-E2BD826638BD}"/>
              </a:ext>
            </a:extLst>
          </p:cNvPr>
          <p:cNvSpPr>
            <a:spLocks noGrp="1"/>
          </p:cNvSpPr>
          <p:nvPr>
            <p:ph type="title"/>
          </p:nvPr>
        </p:nvSpPr>
        <p:spPr/>
        <p:txBody>
          <a:bodyPr/>
          <a:lstStyle/>
          <a:p>
            <a:r>
              <a:rPr lang="tr-TR" dirty="0"/>
              <a:t>Lyapunov Stabilite Teoremi ile Analiz</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302D11-8796-4C08-818E-89C3B8EF00BA}"/>
                  </a:ext>
                </a:extLst>
              </p:cNvPr>
              <p:cNvSpPr>
                <a:spLocks noGrp="1"/>
              </p:cNvSpPr>
              <p:nvPr>
                <p:ph idx="1"/>
              </p:nvPr>
            </p:nvSpPr>
            <p:spPr/>
            <p:txBody>
              <a:bodyPr/>
              <a:lstStyle/>
              <a:p>
                <a:r>
                  <a:rPr lang="tr-TR" dirty="0"/>
                  <a:t>Sistem : </a:t>
                </a:r>
                <a14:m>
                  <m:oMath xmlns:m="http://schemas.openxmlformats.org/officeDocument/2006/math">
                    <m:acc>
                      <m:accPr>
                        <m:chr m:val="̇"/>
                        <m:ctrlPr>
                          <a:rPr lang="tr-TR" i="1" smtClean="0">
                            <a:latin typeface="Cambria Math" panose="02040503050406030204" pitchFamily="18" charset="0"/>
                          </a:rPr>
                        </m:ctrlPr>
                      </m:accPr>
                      <m:e>
                        <m:r>
                          <a:rPr lang="tr-TR" b="0" i="1" smtClean="0">
                            <a:latin typeface="Cambria Math" panose="02040503050406030204" pitchFamily="18" charset="0"/>
                          </a:rPr>
                          <m:t>𝑥</m:t>
                        </m:r>
                      </m:e>
                    </m:acc>
                    <m:r>
                      <a:rPr lang="tr-TR" b="0" i="1" smtClean="0">
                        <a:latin typeface="Cambria Math" panose="02040503050406030204" pitchFamily="18" charset="0"/>
                      </a:rPr>
                      <m:t>=−</m:t>
                    </m:r>
                    <m:r>
                      <a:rPr lang="tr-TR" b="0" i="1" smtClean="0">
                        <a:latin typeface="Cambria Math" panose="02040503050406030204" pitchFamily="18" charset="0"/>
                      </a:rPr>
                      <m:t>𝑥</m:t>
                    </m:r>
                  </m:oMath>
                </a14:m>
                <a:endParaRPr lang="tr-TR" dirty="0"/>
              </a:p>
              <a:p>
                <a:r>
                  <a:rPr lang="tr-TR" dirty="0"/>
                  <a:t>Lyapunov Fonksiyon Adayı : </a:t>
                </a:r>
                <a14:m>
                  <m:oMath xmlns:m="http://schemas.openxmlformats.org/officeDocument/2006/math">
                    <m:r>
                      <a:rPr lang="tr-TR" b="0" i="1" smtClean="0">
                        <a:latin typeface="Cambria Math" panose="02040503050406030204" pitchFamily="18" charset="0"/>
                      </a:rPr>
                      <m:t>𝑉</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e>
                    </m:d>
                    <m:r>
                      <a:rPr lang="tr-TR" b="0" i="1" smtClean="0">
                        <a:latin typeface="Cambria Math" panose="02040503050406030204" pitchFamily="18" charset="0"/>
                      </a:rPr>
                      <m:t>→</m:t>
                    </m:r>
                  </m:oMath>
                </a14:m>
                <a:r>
                  <a:rPr lang="tr-TR" dirty="0"/>
                  <a:t>   </a:t>
                </a:r>
                <a14:m>
                  <m:oMath xmlns:m="http://schemas.openxmlformats.org/officeDocument/2006/math">
                    <m:r>
                      <a:rPr lang="tr-TR" b="0" i="1" smtClean="0">
                        <a:latin typeface="Cambria Math" panose="02040503050406030204" pitchFamily="18" charset="0"/>
                      </a:rPr>
                      <m:t>𝑉</m:t>
                    </m:r>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𝑥</m:t>
                        </m:r>
                      </m:e>
                      <m:sup>
                        <m:r>
                          <a:rPr lang="tr-TR" b="0" i="1" smtClean="0">
                            <a:latin typeface="Cambria Math" panose="02040503050406030204" pitchFamily="18" charset="0"/>
                          </a:rPr>
                          <m:t>2</m:t>
                        </m:r>
                      </m:sup>
                    </m:sSup>
                  </m:oMath>
                </a14:m>
                <a:r>
                  <a:rPr lang="tr-TR" dirty="0"/>
                  <a:t> </a:t>
                </a:r>
              </a:p>
              <a:p>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𝑑𝑉</m:t>
                        </m:r>
                      </m:num>
                      <m:den>
                        <m:r>
                          <a:rPr lang="tr-TR" b="0" i="1" smtClean="0">
                            <a:latin typeface="Cambria Math" panose="02040503050406030204" pitchFamily="18" charset="0"/>
                          </a:rPr>
                          <m:t>𝑑𝑥</m:t>
                        </m:r>
                      </m:den>
                    </m:f>
                    <m:r>
                      <a:rPr lang="tr-TR" b="0" i="1" smtClean="0">
                        <a:latin typeface="Cambria Math" panose="02040503050406030204" pitchFamily="18" charset="0"/>
                      </a:rPr>
                      <m:t>=2</m:t>
                    </m:r>
                    <m:r>
                      <a:rPr lang="tr-TR" b="0" i="1" smtClean="0">
                        <a:latin typeface="Cambria Math" panose="02040503050406030204" pitchFamily="18" charset="0"/>
                      </a:rPr>
                      <m:t>𝑥</m:t>
                    </m:r>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oMath>
                </a14:m>
                <a:r>
                  <a:rPr lang="tr-TR" dirty="0"/>
                  <a:t> = </a:t>
                </a:r>
                <a14:m>
                  <m:oMath xmlns:m="http://schemas.openxmlformats.org/officeDocument/2006/math">
                    <m:r>
                      <a:rPr lang="tr-TR" b="0" i="1" smtClean="0">
                        <a:latin typeface="Cambria Math" panose="02040503050406030204" pitchFamily="18" charset="0"/>
                      </a:rPr>
                      <m:t>−2</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𝑥</m:t>
                        </m:r>
                      </m:e>
                      <m:sup>
                        <m:r>
                          <a:rPr lang="tr-TR" b="0" i="1" smtClean="0">
                            <a:latin typeface="Cambria Math" panose="02040503050406030204" pitchFamily="18" charset="0"/>
                          </a:rPr>
                          <m:t>2</m:t>
                        </m:r>
                      </m:sup>
                    </m:sSup>
                  </m:oMath>
                </a14:m>
                <a:endParaRPr lang="tr-TR" dirty="0"/>
              </a:p>
              <a:p>
                <a:endParaRPr lang="tr-TR" dirty="0"/>
              </a:p>
              <a:p>
                <a:pPr marL="0" indent="0">
                  <a:buNone/>
                </a:pPr>
                <a:endParaRPr lang="tr-TR" dirty="0"/>
              </a:p>
            </p:txBody>
          </p:sp>
        </mc:Choice>
        <mc:Fallback xmlns="">
          <p:sp>
            <p:nvSpPr>
              <p:cNvPr id="6" name="Content Placeholder 5">
                <a:extLst>
                  <a:ext uri="{FF2B5EF4-FFF2-40B4-BE49-F238E27FC236}">
                    <a16:creationId xmlns:a16="http://schemas.microsoft.com/office/drawing/2014/main" id="{70302D11-8796-4C08-818E-89C3B8EF00BA}"/>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6CF9DCA-06B8-481F-86DE-BB653B6C4886}"/>
              </a:ext>
            </a:extLst>
          </p:cNvPr>
          <p:cNvGrpSpPr/>
          <p:nvPr/>
        </p:nvGrpSpPr>
        <p:grpSpPr>
          <a:xfrm>
            <a:off x="2625564" y="3840479"/>
            <a:ext cx="5902036" cy="1862049"/>
            <a:chOff x="2626822" y="2011679"/>
            <a:chExt cx="5902036" cy="1862049"/>
          </a:xfrm>
        </p:grpSpPr>
        <p:cxnSp>
          <p:nvCxnSpPr>
            <p:cNvPr id="8" name="Straight Arrow Connector 7">
              <a:extLst>
                <a:ext uri="{FF2B5EF4-FFF2-40B4-BE49-F238E27FC236}">
                  <a16:creationId xmlns:a16="http://schemas.microsoft.com/office/drawing/2014/main" id="{235EF66B-5DC7-4A19-9C73-430091FAACD2}"/>
                </a:ext>
              </a:extLst>
            </p:cNvPr>
            <p:cNvCxnSpPr/>
            <p:nvPr/>
          </p:nvCxnSpPr>
          <p:spPr>
            <a:xfrm>
              <a:off x="2626822" y="2743200"/>
              <a:ext cx="5902036" cy="0"/>
            </a:xfrm>
            <a:prstGeom prst="straightConnector1">
              <a:avLst/>
            </a:prstGeom>
            <a:ln w="762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CB8BC9-2E48-442D-8163-F568533EB371}"/>
                    </a:ext>
                  </a:extLst>
                </p:cNvPr>
                <p:cNvSpPr txBox="1"/>
                <p:nvPr/>
              </p:nvSpPr>
              <p:spPr>
                <a:xfrm>
                  <a:off x="5239529" y="3237206"/>
                  <a:ext cx="7098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𝑥</m:t>
                            </m:r>
                          </m:e>
                          <m:sup>
                            <m:r>
                              <a:rPr lang="tr-TR" b="0" i="1" smtClean="0">
                                <a:latin typeface="Cambria Math" panose="02040503050406030204" pitchFamily="18" charset="0"/>
                              </a:rPr>
                              <m:t>∗</m:t>
                            </m:r>
                          </m:sup>
                        </m:sSup>
                        <m:r>
                          <a:rPr lang="tr-TR"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ECB8BC9-2E48-442D-8163-F568533EB371}"/>
                    </a:ext>
                  </a:extLst>
                </p:cNvPr>
                <p:cNvSpPr txBox="1">
                  <a:spLocks noRot="1" noChangeAspect="1" noMove="1" noResize="1" noEditPoints="1" noAdjustHandles="1" noChangeArrowheads="1" noChangeShapeType="1" noTextEdit="1"/>
                </p:cNvSpPr>
                <p:nvPr/>
              </p:nvSpPr>
              <p:spPr>
                <a:xfrm>
                  <a:off x="5239529" y="3237206"/>
                  <a:ext cx="709874" cy="276999"/>
                </a:xfrm>
                <a:prstGeom prst="rect">
                  <a:avLst/>
                </a:prstGeom>
                <a:blipFill>
                  <a:blip r:embed="rId3"/>
                  <a:stretch>
                    <a:fillRect l="-4274" r="-7692"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4FCD662-ECB9-4BDA-9216-02F389D05EE6}"/>
                </a:ext>
              </a:extLst>
            </p:cNvPr>
            <p:cNvCxnSpPr>
              <a:endCxn id="9" idx="0"/>
            </p:cNvCxnSpPr>
            <p:nvPr/>
          </p:nvCxnSpPr>
          <p:spPr>
            <a:xfrm>
              <a:off x="5594466" y="2811780"/>
              <a:ext cx="0" cy="42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79536-1E48-41CC-A81F-3F4226C00334}"/>
                </a:ext>
              </a:extLst>
            </p:cNvPr>
            <p:cNvCxnSpPr/>
            <p:nvPr/>
          </p:nvCxnSpPr>
          <p:spPr>
            <a:xfrm>
              <a:off x="3535680" y="2811780"/>
              <a:ext cx="0" cy="42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DB3AFD-A251-472D-B323-67AF22D690F4}"/>
                    </a:ext>
                  </a:extLst>
                </p:cNvPr>
                <p:cNvSpPr txBox="1"/>
                <p:nvPr/>
              </p:nvSpPr>
              <p:spPr>
                <a:xfrm>
                  <a:off x="2998403" y="3343796"/>
                  <a:ext cx="10745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0</m:t>
                            </m:r>
                          </m:e>
                        </m:d>
                        <m:r>
                          <a:rPr lang="tr-TR" b="0" i="1" smtClean="0">
                            <a:latin typeface="Cambria Math" panose="02040503050406030204" pitchFamily="18" charset="0"/>
                          </a:rPr>
                          <m:t>&lt;0</m:t>
                        </m:r>
                      </m:oMath>
                    </m:oMathPara>
                  </a14:m>
                  <a:endParaRPr lang="en-US" dirty="0"/>
                </a:p>
              </p:txBody>
            </p:sp>
          </mc:Choice>
          <mc:Fallback xmlns="">
            <p:sp>
              <p:nvSpPr>
                <p:cNvPr id="12" name="TextBox 11">
                  <a:extLst>
                    <a:ext uri="{FF2B5EF4-FFF2-40B4-BE49-F238E27FC236}">
                      <a16:creationId xmlns:a16="http://schemas.microsoft.com/office/drawing/2014/main" id="{01DB3AFD-A251-472D-B323-67AF22D690F4}"/>
                    </a:ext>
                  </a:extLst>
                </p:cNvPr>
                <p:cNvSpPr txBox="1">
                  <a:spLocks noRot="1" noChangeAspect="1" noMove="1" noResize="1" noEditPoints="1" noAdjustHandles="1" noChangeArrowheads="1" noChangeShapeType="1" noTextEdit="1"/>
                </p:cNvSpPr>
                <p:nvPr/>
              </p:nvSpPr>
              <p:spPr>
                <a:xfrm>
                  <a:off x="2998403" y="3343796"/>
                  <a:ext cx="1074554"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1B16CC-2375-4868-B053-86482DB16A24}"/>
                    </a:ext>
                  </a:extLst>
                </p:cNvPr>
                <p:cNvSpPr txBox="1"/>
                <p:nvPr/>
              </p:nvSpPr>
              <p:spPr>
                <a:xfrm>
                  <a:off x="6808403" y="3237206"/>
                  <a:ext cx="107455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0</m:t>
                            </m:r>
                          </m:e>
                        </m:d>
                        <m:r>
                          <a:rPr lang="tr-TR" b="0" i="1" smtClean="0">
                            <a:latin typeface="Cambria Math" panose="02040503050406030204" pitchFamily="18" charset="0"/>
                          </a:rPr>
                          <m:t>&gt;0</m:t>
                        </m:r>
                      </m:oMath>
                    </m:oMathPara>
                  </a14:m>
                  <a:endParaRPr lang="en-US" dirty="0"/>
                </a:p>
              </p:txBody>
            </p:sp>
          </mc:Choice>
          <mc:Fallback xmlns="">
            <p:sp>
              <p:nvSpPr>
                <p:cNvPr id="13" name="TextBox 12">
                  <a:extLst>
                    <a:ext uri="{FF2B5EF4-FFF2-40B4-BE49-F238E27FC236}">
                      <a16:creationId xmlns:a16="http://schemas.microsoft.com/office/drawing/2014/main" id="{C41B16CC-2375-4868-B053-86482DB16A24}"/>
                    </a:ext>
                  </a:extLst>
                </p:cNvPr>
                <p:cNvSpPr txBox="1">
                  <a:spLocks noRot="1" noChangeAspect="1" noMove="1" noResize="1" noEditPoints="1" noAdjustHandles="1" noChangeArrowheads="1" noChangeShapeType="1" noTextEdit="1"/>
                </p:cNvSpPr>
                <p:nvPr/>
              </p:nvSpPr>
              <p:spPr>
                <a:xfrm>
                  <a:off x="6808403" y="3237206"/>
                  <a:ext cx="1074554" cy="276999"/>
                </a:xfrm>
                <a:prstGeom prst="rect">
                  <a:avLst/>
                </a:prstGeom>
                <a:blipFill>
                  <a:blip r:embed="rId5"/>
                  <a:stretch>
                    <a:fillRect b="-1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2F5CE6D-917D-41E0-81F7-DF8A46037EBA}"/>
                </a:ext>
              </a:extLst>
            </p:cNvPr>
            <p:cNvCxnSpPr/>
            <p:nvPr/>
          </p:nvCxnSpPr>
          <p:spPr>
            <a:xfrm>
              <a:off x="7345680" y="2743200"/>
              <a:ext cx="0" cy="42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A5A14-FC94-4911-AFBF-1B38F2337E05}"/>
                </a:ext>
              </a:extLst>
            </p:cNvPr>
            <p:cNvCxnSpPr>
              <a:cxnSpLocks/>
            </p:cNvCxnSpPr>
            <p:nvPr/>
          </p:nvCxnSpPr>
          <p:spPr>
            <a:xfrm flipH="1">
              <a:off x="6276389" y="2413462"/>
              <a:ext cx="905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8E5595-5BE7-47E8-A20F-624EFF2DFA4C}"/>
                </a:ext>
              </a:extLst>
            </p:cNvPr>
            <p:cNvCxnSpPr>
              <a:cxnSpLocks/>
            </p:cNvCxnSpPr>
            <p:nvPr/>
          </p:nvCxnSpPr>
          <p:spPr>
            <a:xfrm>
              <a:off x="3535680" y="2432858"/>
              <a:ext cx="831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Left Bracket 16">
              <a:extLst>
                <a:ext uri="{FF2B5EF4-FFF2-40B4-BE49-F238E27FC236}">
                  <a16:creationId xmlns:a16="http://schemas.microsoft.com/office/drawing/2014/main" id="{B396A87F-98CD-473B-99BF-B559E42FA1A2}"/>
                </a:ext>
              </a:extLst>
            </p:cNvPr>
            <p:cNvSpPr/>
            <p:nvPr/>
          </p:nvSpPr>
          <p:spPr>
            <a:xfrm>
              <a:off x="4902034" y="2011680"/>
              <a:ext cx="152126" cy="186204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ket 17">
              <a:extLst>
                <a:ext uri="{FF2B5EF4-FFF2-40B4-BE49-F238E27FC236}">
                  <a16:creationId xmlns:a16="http://schemas.microsoft.com/office/drawing/2014/main" id="{8EE33132-48D3-4AF3-8DFC-29204B76D4FF}"/>
                </a:ext>
              </a:extLst>
            </p:cNvPr>
            <p:cNvSpPr/>
            <p:nvPr/>
          </p:nvSpPr>
          <p:spPr>
            <a:xfrm>
              <a:off x="5989599" y="2011679"/>
              <a:ext cx="172901" cy="186204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3400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29A7-5AE3-4621-AAC9-3D59538F3CA4}"/>
              </a:ext>
            </a:extLst>
          </p:cNvPr>
          <p:cNvSpPr>
            <a:spLocks noGrp="1"/>
          </p:cNvSpPr>
          <p:nvPr>
            <p:ph type="title"/>
          </p:nvPr>
        </p:nvSpPr>
        <p:spPr/>
        <p:txBody>
          <a:bodyPr/>
          <a:lstStyle/>
          <a:p>
            <a:r>
              <a:rPr lang="tr-TR" dirty="0"/>
              <a:t>Lyapunov Stabilite Teoremi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5E2439-7F1C-430E-BF18-1073704C2FA2}"/>
                  </a:ext>
                </a:extLst>
              </p:cNvPr>
              <p:cNvSpPr>
                <a:spLocks noGrp="1"/>
              </p:cNvSpPr>
              <p:nvPr>
                <p:ph idx="1"/>
              </p:nvPr>
            </p:nvSpPr>
            <p:spPr/>
            <p:txBody>
              <a:bodyPr/>
              <a:lstStyle/>
              <a:p>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600" i="1" smtClean="0">
                            <a:effectLst/>
                            <a:latin typeface="Cambria Math" panose="02040503050406030204" pitchFamily="18" charset="0"/>
                            <a:ea typeface="Times New Roman" panose="02020603050405020304" pitchFamily="18" charset="0"/>
                          </a:rPr>
                          <m:t> </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sSup>
                      <m:sSupPr>
                        <m:ctrlPr>
                          <a:rPr lang="en-US" sz="1600" i="1">
                            <a:effectLst/>
                            <a:latin typeface="Cambria Math" panose="02040503050406030204" pitchFamily="18" charset="0"/>
                            <a:ea typeface="Times New Roman" panose="02020603050405020304" pitchFamily="18" charset="0"/>
                          </a:rPr>
                        </m:ctrlPr>
                      </m:sSupPr>
                      <m:e>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600" i="1">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𝛾</m:t>
                        </m:r>
                      </m:den>
                    </m:f>
                    <m:sSup>
                      <m:sSupPr>
                        <m:ctrlPr>
                          <a:rPr lang="en-US" sz="1600" i="1">
                            <a:effectLst/>
                            <a:latin typeface="Cambria Math" panose="02040503050406030204" pitchFamily="18" charset="0"/>
                            <a:ea typeface="Times New Roman" panose="02020603050405020304" pitchFamily="18" charset="0"/>
                          </a:rPr>
                        </m:ctrlPr>
                      </m:sSupPr>
                      <m:e>
                        <m:d>
                          <m:dPr>
                            <m:ctrlPr>
                              <a:rPr lang="en-US" sz="1600" i="1">
                                <a:effectLst/>
                                <a:latin typeface="Cambria Math" panose="02040503050406030204" pitchFamily="18" charset="0"/>
                                <a:ea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600" i="1">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endParaRPr lang="tr-TR" sz="240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5E5E2439-7F1C-430E-BF18-1073704C2FA2}"/>
                  </a:ext>
                </a:extLst>
              </p:cNvPr>
              <p:cNvSpPr>
                <a:spLocks noGrp="1" noRot="1" noChangeAspect="1" noMove="1" noResize="1" noEditPoints="1" noAdjustHandles="1" noChangeArrowheads="1" noChangeShapeType="1" noTextEdit="1"/>
              </p:cNvSpPr>
              <p:nvPr>
                <p:ph idx="1"/>
              </p:nvPr>
            </p:nvSpPr>
            <p:spPr>
              <a:blipFill>
                <a:blip r:embed="rId2"/>
                <a:stretch>
                  <a:fillRect l="-3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A2CE2D-056C-489B-8D50-9CD94B062A74}"/>
                  </a:ext>
                </a:extLst>
              </p:cNvPr>
              <p:cNvSpPr txBox="1"/>
              <p:nvPr/>
            </p:nvSpPr>
            <p:spPr>
              <a:xfrm>
                <a:off x="1103312" y="2963904"/>
                <a:ext cx="7857808" cy="531236"/>
              </a:xfrm>
              <a:prstGeom prst="rect">
                <a:avLst/>
              </a:prstGeom>
              <a:noFill/>
            </p:spPr>
            <p:txBody>
              <a:bodyPr wrap="square">
                <a:spAutoFit/>
              </a:bodyPr>
              <a:lstStyle/>
              <a:p>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f>
                          <m:fPr>
                            <m:ctrlPr>
                              <a:rPr lang="tr-TR" sz="1800" b="0" i="1" smtClean="0">
                                <a:effectLst/>
                                <a:latin typeface="Cambria Math" panose="02040503050406030204" pitchFamily="18" charset="0"/>
                                <a:ea typeface="Times New Roman" panose="02020603050405020304" pitchFamily="18" charset="0"/>
                              </a:rPr>
                            </m:ctrlPr>
                          </m:fPr>
                          <m:num>
                            <m:r>
                              <a:rPr lang="tr-TR" sz="1800" b="0" i="1" smtClean="0">
                                <a:effectLst/>
                                <a:latin typeface="Cambria Math" panose="02040503050406030204" pitchFamily="18" charset="0"/>
                                <a:ea typeface="Times New Roman" panose="02020603050405020304" pitchFamily="18" charset="0"/>
                              </a:rPr>
                              <m:t>𝑑𝑉</m:t>
                            </m:r>
                          </m:num>
                          <m:den>
                            <m:r>
                              <a:rPr lang="tr-TR" sz="1800" b="0" i="1" smtClean="0">
                                <a:effectLst/>
                                <a:latin typeface="Cambria Math" panose="02040503050406030204" pitchFamily="18" charset="0"/>
                                <a:ea typeface="Times New Roman" panose="02020603050405020304" pitchFamily="18" charset="0"/>
                              </a:rPr>
                              <m:t>𝑑𝑡</m:t>
                            </m:r>
                          </m:den>
                        </m:f>
                        <m:r>
                          <a:rPr lang="tr-TR" sz="1800" b="0" i="1" smtClean="0">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den>
                    </m:f>
                    <m:d>
                      <m:dPr>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latin typeface="Cambria Math" panose="02040503050406030204" pitchFamily="18" charset="0"/>
                                <a:ea typeface="Times New Roman" panose="02020603050405020304" pitchFamily="18" charset="0"/>
                                <a:cs typeface="Times New Roman" panose="02020603050405020304" pitchFamily="18" charset="0"/>
                              </a:rPr>
                              <m:t>𝑥</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d>
                      <m:dPr>
                        <m:ctrlPr>
                          <a:rPr lang="en-US" sz="1800" i="1">
                            <a:effectLst/>
                            <a:latin typeface="Cambria Math" panose="02040503050406030204" pitchFamily="18" charset="0"/>
                            <a:ea typeface="Times New Roman" panose="02020603050405020304" pitchFamily="18" charset="0"/>
                          </a:rPr>
                        </m:ctrlPr>
                      </m:dPr>
                      <m:e>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tr-TR"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𝑦𝑒</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den>
                    </m:f>
                    <m:d>
                      <m:dPr>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latin typeface="Cambria Math" panose="02040503050406030204" pitchFamily="18" charset="0"/>
                                <a:ea typeface="Times New Roman" panose="02020603050405020304" pitchFamily="18" charset="0"/>
                                <a:cs typeface="Times New Roman" panose="02020603050405020304" pitchFamily="18" charset="0"/>
                              </a:rPr>
                              <m:t>𝑟</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tr-TR"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latin typeface="Cambria Math" panose="02040503050406030204" pitchFamily="18" charset="0"/>
                                <a:ea typeface="Times New Roman" panose="02020603050405020304" pitchFamily="18" charset="0"/>
                                <a:cs typeface="Times New Roman" panose="02020603050405020304" pitchFamily="18" charset="0"/>
                              </a:rPr>
                              <m:t>𝑟</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5A2CE2D-056C-489B-8D50-9CD94B062A74}"/>
                  </a:ext>
                </a:extLst>
              </p:cNvPr>
              <p:cNvSpPr txBox="1">
                <a:spLocks noRot="1" noChangeAspect="1" noMove="1" noResize="1" noEditPoints="1" noAdjustHandles="1" noChangeArrowheads="1" noChangeShapeType="1" noTextEdit="1"/>
              </p:cNvSpPr>
              <p:nvPr/>
            </p:nvSpPr>
            <p:spPr>
              <a:xfrm>
                <a:off x="1103312" y="2963904"/>
                <a:ext cx="7857808" cy="531236"/>
              </a:xfrm>
              <a:prstGeom prst="rect">
                <a:avLst/>
              </a:prstGeom>
              <a:blipFill>
                <a:blip r:embed="rId3"/>
                <a:stretch>
                  <a:fillRect b="-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5E992C-554A-4186-BEFB-0DEB83223B6D}"/>
                  </a:ext>
                </a:extLst>
              </p:cNvPr>
              <p:cNvSpPr txBox="1"/>
              <p:nvPr/>
            </p:nvSpPr>
            <p:spPr>
              <a:xfrm>
                <a:off x="2301858" y="4021822"/>
                <a:ext cx="6093228" cy="712887"/>
              </a:xfrm>
              <a:prstGeom prst="rect">
                <a:avLst/>
              </a:prstGeom>
              <a:noFill/>
            </p:spPr>
            <p:txBody>
              <a:bodyPr wrap="square">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sSub>
                          <m:sSubPr>
                            <m:ctrlPr>
                              <a:rPr lang="tr-TR" sz="2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800" i="1">
                                <a:latin typeface="Cambria Math" panose="02040503050406030204" pitchFamily="18" charset="0"/>
                                <a:ea typeface="Times New Roman" panose="02020603050405020304" pitchFamily="18" charset="0"/>
                                <a:cs typeface="Times New Roman" panose="02020603050405020304" pitchFamily="18" charset="0"/>
                              </a:rPr>
                              <m:t>𝑟</m:t>
                            </m:r>
                          </m:sub>
                        </m:sSub>
                      </m:num>
                      <m:den>
                        <m:r>
                          <a:rPr lang="en-US" sz="2800" i="1">
                            <a:latin typeface="Cambria Math" panose="02040503050406030204" pitchFamily="18" charset="0"/>
                          </a:rPr>
                          <m:t>𝑑𝑡</m:t>
                        </m:r>
                      </m:den>
                    </m:f>
                    <m:r>
                      <a:rPr lang="en-US" sz="2800" i="1">
                        <a:latin typeface="Cambria Math" panose="02040503050406030204" pitchFamily="18" charset="0"/>
                      </a:rPr>
                      <m:t>= −</m:t>
                    </m:r>
                    <m:r>
                      <a:rPr lang="en-US" sz="2800" i="1">
                        <a:latin typeface="Cambria Math" panose="02040503050406030204" pitchFamily="18" charset="0"/>
                      </a:rPr>
                      <m:t>𝛾</m:t>
                    </m:r>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𝑐</m:t>
                        </m:r>
                      </m:sub>
                    </m:sSub>
                    <m:r>
                      <a:rPr lang="en-US" sz="2800" i="1">
                        <a:latin typeface="Cambria Math" panose="02040503050406030204" pitchFamily="18" charset="0"/>
                      </a:rPr>
                      <m:t>𝑒</m:t>
                    </m:r>
                  </m:oMath>
                </a14:m>
                <a:r>
                  <a:rPr lang="tr-TR" sz="2800" dirty="0">
                    <a:solidFill>
                      <a:schemeClr val="tx1">
                        <a:lumMod val="95000"/>
                        <a:lumOff val="5000"/>
                      </a:schemeClr>
                    </a:solidFill>
                    <a:latin typeface="Arial" panose="020B0604020202020204" pitchFamily="34" charset="0"/>
                    <a:cs typeface="Arial" panose="020B0604020202020204" pitchFamily="34" charset="0"/>
                  </a:rPr>
                  <a:t> </a:t>
                </a:r>
                <a:endParaRPr lang="en-US" sz="2800" dirty="0"/>
              </a:p>
            </p:txBody>
          </p:sp>
        </mc:Choice>
        <mc:Fallback xmlns="">
          <p:sp>
            <p:nvSpPr>
              <p:cNvPr id="8" name="TextBox 7">
                <a:extLst>
                  <a:ext uri="{FF2B5EF4-FFF2-40B4-BE49-F238E27FC236}">
                    <a16:creationId xmlns:a16="http://schemas.microsoft.com/office/drawing/2014/main" id="{C05E992C-554A-4186-BEFB-0DEB83223B6D}"/>
                  </a:ext>
                </a:extLst>
              </p:cNvPr>
              <p:cNvSpPr txBox="1">
                <a:spLocks noRot="1" noChangeAspect="1" noMove="1" noResize="1" noEditPoints="1" noAdjustHandles="1" noChangeArrowheads="1" noChangeShapeType="1" noTextEdit="1"/>
              </p:cNvSpPr>
              <p:nvPr/>
            </p:nvSpPr>
            <p:spPr>
              <a:xfrm>
                <a:off x="2301858" y="4021822"/>
                <a:ext cx="6093228" cy="712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D7D478-2B28-425C-8DCF-3D258226111D}"/>
                  </a:ext>
                </a:extLst>
              </p:cNvPr>
              <p:cNvSpPr txBox="1"/>
              <p:nvPr/>
            </p:nvSpPr>
            <p:spPr>
              <a:xfrm>
                <a:off x="5071918" y="4021822"/>
                <a:ext cx="4818224" cy="910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sSub>
                            <m:sSubPr>
                              <m:ctrlPr>
                                <a:rPr lang="tr-TR" sz="2800" i="1">
                                  <a:latin typeface="Cambria Math" panose="02040503050406030204" pitchFamily="18" charset="0"/>
                                  <a:ea typeface="Times New Roman" panose="02020603050405020304" pitchFamily="18" charset="0"/>
                                  <a:cs typeface="Times New Roman" panose="02020603050405020304" pitchFamily="18" charset="0"/>
                                </a:rPr>
                              </m:ctrlPr>
                            </m:sSubPr>
                            <m:e>
                              <m:r>
                                <a:rPr lang="tr-TR" sz="2800" i="1">
                                  <a:latin typeface="Cambria Math" panose="02040503050406030204" pitchFamily="18" charset="0"/>
                                  <a:ea typeface="Times New Roman" panose="02020603050405020304" pitchFamily="18" charset="0"/>
                                  <a:cs typeface="Times New Roman" panose="02020603050405020304" pitchFamily="18" charset="0"/>
                                </a:rPr>
                                <m:t>𝐾</m:t>
                              </m:r>
                            </m:e>
                            <m:sub>
                              <m:r>
                                <a:rPr lang="tr-TR" sz="2800" i="1">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en-US" sz="2800" i="1">
                              <a:latin typeface="Cambria Math" panose="02040503050406030204" pitchFamily="18" charset="0"/>
                            </a:rPr>
                            <m:t>𝑑𝑡</m:t>
                          </m:r>
                        </m:den>
                      </m:f>
                      <m:r>
                        <a:rPr lang="en-US" sz="2800" i="1">
                          <a:latin typeface="Cambria Math" panose="02040503050406030204" pitchFamily="18" charset="0"/>
                        </a:rPr>
                        <m:t> =</m:t>
                      </m:r>
                      <m:r>
                        <a:rPr lang="en-US" sz="2800" i="1">
                          <a:latin typeface="Cambria Math" panose="02040503050406030204" pitchFamily="18" charset="0"/>
                        </a:rPr>
                        <m:t>𝛾</m:t>
                      </m:r>
                      <m:r>
                        <a:rPr lang="en-US" sz="2800" i="1">
                          <a:latin typeface="Cambria Math" panose="02040503050406030204" pitchFamily="18" charset="0"/>
                        </a:rPr>
                        <m:t>𝑦𝑒</m:t>
                      </m:r>
                    </m:oMath>
                  </m:oMathPara>
                </a14:m>
                <a:endParaRPr lang="en-US" sz="2800" dirty="0"/>
              </a:p>
            </p:txBody>
          </p:sp>
        </mc:Choice>
        <mc:Fallback xmlns="">
          <p:sp>
            <p:nvSpPr>
              <p:cNvPr id="10" name="TextBox 9">
                <a:extLst>
                  <a:ext uri="{FF2B5EF4-FFF2-40B4-BE49-F238E27FC236}">
                    <a16:creationId xmlns:a16="http://schemas.microsoft.com/office/drawing/2014/main" id="{2AD7D478-2B28-425C-8DCF-3D258226111D}"/>
                  </a:ext>
                </a:extLst>
              </p:cNvPr>
              <p:cNvSpPr txBox="1">
                <a:spLocks noRot="1" noChangeAspect="1" noMove="1" noResize="1" noEditPoints="1" noAdjustHandles="1" noChangeArrowheads="1" noChangeShapeType="1" noTextEdit="1"/>
              </p:cNvSpPr>
              <p:nvPr/>
            </p:nvSpPr>
            <p:spPr>
              <a:xfrm>
                <a:off x="5071918" y="4021822"/>
                <a:ext cx="4818224" cy="910377"/>
              </a:xfrm>
              <a:prstGeom prst="rect">
                <a:avLst/>
              </a:prstGeom>
              <a:blipFill>
                <a:blip r:embed="rId5"/>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E8B951E-1820-4788-80A1-C4BE88012D77}"/>
              </a:ext>
            </a:extLst>
          </p:cNvPr>
          <p:cNvPicPr>
            <a:picLocks noChangeAspect="1"/>
          </p:cNvPicPr>
          <p:nvPr/>
        </p:nvPicPr>
        <p:blipFill>
          <a:blip r:embed="rId6"/>
          <a:stretch>
            <a:fillRect/>
          </a:stretch>
        </p:blipFill>
        <p:spPr>
          <a:xfrm>
            <a:off x="2142147" y="3902993"/>
            <a:ext cx="2596107" cy="1029206"/>
          </a:xfrm>
          <a:prstGeom prst="rect">
            <a:avLst/>
          </a:prstGeom>
        </p:spPr>
      </p:pic>
      <p:pic>
        <p:nvPicPr>
          <p:cNvPr id="12" name="Picture 11">
            <a:extLst>
              <a:ext uri="{FF2B5EF4-FFF2-40B4-BE49-F238E27FC236}">
                <a16:creationId xmlns:a16="http://schemas.microsoft.com/office/drawing/2014/main" id="{D1BDF443-41B1-4010-980D-79A3FE8FC1D9}"/>
              </a:ext>
            </a:extLst>
          </p:cNvPr>
          <p:cNvPicPr>
            <a:picLocks noChangeAspect="1"/>
          </p:cNvPicPr>
          <p:nvPr/>
        </p:nvPicPr>
        <p:blipFill>
          <a:blip r:embed="rId7"/>
          <a:stretch>
            <a:fillRect/>
          </a:stretch>
        </p:blipFill>
        <p:spPr>
          <a:xfrm>
            <a:off x="5826268" y="3787565"/>
            <a:ext cx="2926945" cy="1378890"/>
          </a:xfrm>
          <a:prstGeom prst="rect">
            <a:avLst/>
          </a:prstGeom>
        </p:spPr>
      </p:pic>
    </p:spTree>
    <p:extLst>
      <p:ext uri="{BB962C8B-B14F-4D97-AF65-F5344CB8AC3E}">
        <p14:creationId xmlns:p14="http://schemas.microsoft.com/office/powerpoint/2010/main" val="126685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2CE3-EBEA-45DC-82FC-B9D574CE05B0}"/>
              </a:ext>
            </a:extLst>
          </p:cNvPr>
          <p:cNvSpPr>
            <a:spLocks noGrp="1"/>
          </p:cNvSpPr>
          <p:nvPr>
            <p:ph type="title"/>
          </p:nvPr>
        </p:nvSpPr>
        <p:spPr/>
        <p:txBody>
          <a:bodyPr/>
          <a:lstStyle/>
          <a:p>
            <a:r>
              <a:rPr lang="tr-TR" dirty="0"/>
              <a:t>MIT Kuralı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A84653-12B3-4FB8-9E44-6AFCC0CC1E7D}"/>
                  </a:ext>
                </a:extLst>
              </p:cNvPr>
              <p:cNvSpPr>
                <a:spLocks noGrp="1"/>
              </p:cNvSpPr>
              <p:nvPr>
                <p:ph idx="1"/>
              </p:nvPr>
            </p:nvSpPr>
            <p:spPr/>
            <p:txBody>
              <a:bodyPr/>
              <a:lstStyle/>
              <a:p>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𝑑𝑦</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𝑎𝑦</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𝑏𝑢</m:t>
                    </m:r>
                    <m:r>
                      <a:rPr lang="tr-TR" sz="1800" b="0" i="0" smtClean="0">
                        <a:effectLst/>
                        <a:latin typeface="Cambria Math" panose="02040503050406030204" pitchFamily="18" charset="0"/>
                        <a:ea typeface="Times New Roman" panose="02020603050405020304" pitchFamily="18" charset="0"/>
                        <a:cs typeface="Times New Roman" panose="02020603050405020304" pitchFamily="18" charset="0"/>
                      </a:rPr>
                      <m:t>  →    </m:t>
                    </m:r>
                  </m:oMath>
                </a14:m>
                <a:r>
                  <a:rPr lang="tr-TR" dirty="0"/>
                  <a:t>Birinci derece sistem dinamiği</a:t>
                </a:r>
              </a:p>
              <a:p>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tr-TR" dirty="0"/>
                  <a:t>  Model Dinamiği</a:t>
                </a:r>
              </a:p>
              <a:p>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tr-TR" dirty="0"/>
                  <a:t> Kontrol yasası</a:t>
                </a:r>
              </a:p>
              <a:p>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den>
                    </m:f>
                  </m:oMath>
                </a14:m>
                <a:r>
                  <a:rPr lang="tr-TR" dirty="0"/>
                  <a:t>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𝐾</m:t>
                        </m:r>
                      </m:e>
                      <m:sub>
                        <m:r>
                          <a:rPr lang="tr-TR" i="1">
                            <a:latin typeface="Cambria Math" panose="02040503050406030204" pitchFamily="18" charset="0"/>
                          </a:rPr>
                          <m:t>𝑥</m:t>
                        </m:r>
                      </m:sub>
                    </m:sSub>
                    <m:r>
                      <a:rPr lang="tr-TR"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tr-TR" i="1">
                                <a:latin typeface="Cambria Math" panose="02040503050406030204" pitchFamily="18" charset="0"/>
                              </a:rPr>
                              <m:t>𝑎</m:t>
                            </m:r>
                          </m:e>
                          <m:sub>
                            <m:r>
                              <a:rPr lang="tr-TR" i="1">
                                <a:latin typeface="Cambria Math" panose="02040503050406030204" pitchFamily="18" charset="0"/>
                              </a:rPr>
                              <m:t>𝑚</m:t>
                            </m:r>
                          </m:sub>
                        </m:sSub>
                        <m:r>
                          <a:rPr lang="tr-TR" i="1">
                            <a:latin typeface="Cambria Math" panose="02040503050406030204" pitchFamily="18" charset="0"/>
                          </a:rPr>
                          <m:t>−</m:t>
                        </m:r>
                        <m:r>
                          <a:rPr lang="tr-TR" i="1">
                            <a:latin typeface="Cambria Math" panose="02040503050406030204" pitchFamily="18" charset="0"/>
                          </a:rPr>
                          <m:t>𝑎</m:t>
                        </m:r>
                      </m:num>
                      <m:den>
                        <m:r>
                          <a:rPr lang="tr-TR" i="1">
                            <a:latin typeface="Cambria Math" panose="02040503050406030204" pitchFamily="18" charset="0"/>
                          </a:rPr>
                          <m:t>𝑏</m:t>
                        </m:r>
                      </m:den>
                    </m:f>
                  </m:oMath>
                </a14:m>
                <a:r>
                  <a:rPr lang="tr-TR" dirty="0"/>
                  <a:t>          </a:t>
                </a:r>
                <a:endParaRPr lang="en-US" dirty="0"/>
              </a:p>
            </p:txBody>
          </p:sp>
        </mc:Choice>
        <mc:Fallback xmlns="">
          <p:sp>
            <p:nvSpPr>
              <p:cNvPr id="3" name="Content Placeholder 2">
                <a:extLst>
                  <a:ext uri="{FF2B5EF4-FFF2-40B4-BE49-F238E27FC236}">
                    <a16:creationId xmlns:a16="http://schemas.microsoft.com/office/drawing/2014/main" id="{F8A84653-12B3-4FB8-9E44-6AFCC0CC1E7D}"/>
                  </a:ext>
                </a:extLst>
              </p:cNvPr>
              <p:cNvSpPr>
                <a:spLocks noGrp="1" noRot="1" noChangeAspect="1" noMove="1" noResize="1" noEditPoints="1" noAdjustHandles="1" noChangeArrowheads="1" noChangeShapeType="1" noTextEdit="1"/>
              </p:cNvSpPr>
              <p:nvPr>
                <p:ph idx="1"/>
              </p:nvPr>
            </p:nvSpPr>
            <p:spPr>
              <a:blipFill>
                <a:blip r:embed="rId2"/>
                <a:stretch>
                  <a:fillRect l="-204" t="-145"/>
                </a:stretch>
              </a:blipFill>
            </p:spPr>
            <p:txBody>
              <a:bodyPr/>
              <a:lstStyle/>
              <a:p>
                <a:r>
                  <a:rPr lang="en-US">
                    <a:noFill/>
                  </a:rPr>
                  <a:t> </a:t>
                </a:r>
              </a:p>
            </p:txBody>
          </p:sp>
        </mc:Fallback>
      </mc:AlternateContent>
    </p:spTree>
    <p:extLst>
      <p:ext uri="{BB962C8B-B14F-4D97-AF65-F5344CB8AC3E}">
        <p14:creationId xmlns:p14="http://schemas.microsoft.com/office/powerpoint/2010/main" val="4540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F4C2-7B25-4866-B789-43D77B20D850}"/>
              </a:ext>
            </a:extLst>
          </p:cNvPr>
          <p:cNvSpPr>
            <a:spLocks noGrp="1"/>
          </p:cNvSpPr>
          <p:nvPr>
            <p:ph type="title"/>
          </p:nvPr>
        </p:nvSpPr>
        <p:spPr/>
        <p:txBody>
          <a:bodyPr/>
          <a:lstStyle/>
          <a:p>
            <a:r>
              <a:rPr lang="tr-TR" dirty="0"/>
              <a:t>MIT Kuralı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58A4FA-42A9-4ACD-8F7C-F03618089E1C}"/>
                  </a:ext>
                </a:extLst>
              </p:cNvPr>
              <p:cNvSpPr>
                <a:spLocks noGrp="1"/>
              </p:cNvSpPr>
              <p:nvPr>
                <p:ph idx="1"/>
              </p:nvPr>
            </p:nvSpPr>
            <p:spPr>
              <a:xfrm>
                <a:off x="1103312" y="2052919"/>
                <a:ext cx="8946541" cy="3948870"/>
              </a:xfrm>
            </p:spPr>
            <p:txBody>
              <a:bodyPr>
                <a:normAutofit/>
              </a:bodyPr>
              <a:lstStyle/>
              <a:p>
                <a:pPr algn="just">
                  <a:lnSpc>
                    <a:spcPct val="150000"/>
                  </a:lnSpc>
                </a:pPr>
                <a:r>
                  <a:rPr lang="tr-TR" dirty="0"/>
                  <a:t>MIT kuralı uygulamak için öncelikle proses ile model çıktısı arasındaki fark ile oluşturulan hata değeri tanımlanır</a:t>
                </a: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m:oMathPara>
                </a14:m>
                <a:endParaRPr lang="tr-TR" dirty="0"/>
              </a:p>
              <a:p>
                <a:pPr marL="0" indent="0" algn="just">
                  <a:buNone/>
                </a:pPr>
                <a:r>
                  <a:rPr lang="tr-TR" dirty="0"/>
                  <a:t>MIT kuralı belirtilen eşitlik ile tanımlanan hata değerini içeren maliyet fonksiyonu</a:t>
                </a:r>
              </a:p>
              <a:p>
                <a:pPr marL="0" indent="0">
                  <a:buNone/>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𝐽</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tr-TR" dirty="0"/>
              </a:p>
              <a:p>
                <a:pPr marL="0" indent="0" algn="just">
                  <a:buNone/>
                </a:pPr>
                <a14:m>
                  <m:oMath xmlns:m="http://schemas.openxmlformats.org/officeDocument/2006/math">
                    <m:r>
                      <a:rPr lang="tr-TR" sz="2000" i="1" smtClean="0">
                        <a:effectLst/>
                        <a:latin typeface="Cambria Math" panose="02040503050406030204" pitchFamily="18" charset="0"/>
                        <a:ea typeface="Times New Roman" panose="02020603050405020304" pitchFamily="18" charset="0"/>
                        <a:cs typeface="Times New Roman" panose="02020603050405020304" pitchFamily="18" charset="0"/>
                      </a:rPr>
                      <m:t>𝐽</m:t>
                    </m:r>
                  </m:oMath>
                </a14:m>
                <a:r>
                  <a:rPr lang="tr-TR" dirty="0"/>
                  <a:t> değerini minimize etmeyi hedefler. Bu amaç için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𝐾</m:t>
                        </m:r>
                      </m:e>
                      <m:sub>
                        <m:r>
                          <a:rPr lang="tr-TR" i="1">
                            <a:latin typeface="Cambria Math" panose="02040503050406030204" pitchFamily="18" charset="0"/>
                          </a:rPr>
                          <m:t>𝑥</m:t>
                        </m:r>
                      </m:sub>
                    </m:sSub>
                  </m:oMath>
                </a14:m>
                <a:r>
                  <a:rPr lang="tr-TR" dirty="0"/>
                  <a:t> ve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𝐾</m:t>
                        </m:r>
                      </m:e>
                      <m:sub>
                        <m:r>
                          <a:rPr lang="tr-TR" i="1">
                            <a:latin typeface="Cambria Math" panose="02040503050406030204" pitchFamily="18" charset="0"/>
                          </a:rPr>
                          <m:t>𝑟</m:t>
                        </m:r>
                      </m:sub>
                    </m:sSub>
                  </m:oMath>
                </a14:m>
                <a:r>
                  <a:rPr lang="tr-TR" dirty="0"/>
                  <a:t> parametrelerini J’nin negatif gradyanı yönünde güncellemek mantıklıdır.</a:t>
                </a:r>
                <a:endParaRPr lang="en-US" dirty="0"/>
              </a:p>
            </p:txBody>
          </p:sp>
        </mc:Choice>
        <mc:Fallback xmlns="">
          <p:sp>
            <p:nvSpPr>
              <p:cNvPr id="3" name="Content Placeholder 2">
                <a:extLst>
                  <a:ext uri="{FF2B5EF4-FFF2-40B4-BE49-F238E27FC236}">
                    <a16:creationId xmlns:a16="http://schemas.microsoft.com/office/drawing/2014/main" id="{2458A4FA-42A9-4ACD-8F7C-F03618089E1C}"/>
                  </a:ext>
                </a:extLst>
              </p:cNvPr>
              <p:cNvSpPr>
                <a:spLocks noGrp="1" noRot="1" noChangeAspect="1" noMove="1" noResize="1" noEditPoints="1" noAdjustHandles="1" noChangeArrowheads="1" noChangeShapeType="1" noTextEdit="1"/>
              </p:cNvSpPr>
              <p:nvPr>
                <p:ph idx="1"/>
              </p:nvPr>
            </p:nvSpPr>
            <p:spPr>
              <a:xfrm>
                <a:off x="1103312" y="2052919"/>
                <a:ext cx="8946541" cy="3948870"/>
              </a:xfrm>
              <a:blipFill>
                <a:blip r:embed="rId2"/>
                <a:stretch>
                  <a:fillRect l="-749" r="-681"/>
                </a:stretch>
              </a:blipFill>
            </p:spPr>
            <p:txBody>
              <a:bodyPr/>
              <a:lstStyle/>
              <a:p>
                <a:r>
                  <a:rPr lang="en-US">
                    <a:noFill/>
                  </a:rPr>
                  <a:t> </a:t>
                </a:r>
              </a:p>
            </p:txBody>
          </p:sp>
        </mc:Fallback>
      </mc:AlternateContent>
    </p:spTree>
    <p:extLst>
      <p:ext uri="{BB962C8B-B14F-4D97-AF65-F5344CB8AC3E}">
        <p14:creationId xmlns:p14="http://schemas.microsoft.com/office/powerpoint/2010/main" val="2874552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D190-B336-4AF3-9FEF-0282967A5A55}"/>
              </a:ext>
            </a:extLst>
          </p:cNvPr>
          <p:cNvSpPr>
            <a:spLocks noGrp="1"/>
          </p:cNvSpPr>
          <p:nvPr>
            <p:ph type="title"/>
          </p:nvPr>
        </p:nvSpPr>
        <p:spPr/>
        <p:txBody>
          <a:bodyPr/>
          <a:lstStyle/>
          <a:p>
            <a:r>
              <a:rPr lang="tr-TR" dirty="0"/>
              <a:t>Yönlü Türev(Directional Derivative)</a:t>
            </a:r>
            <a:endParaRPr lang="en-US" dirty="0"/>
          </a:p>
        </p:txBody>
      </p:sp>
      <p:pic>
        <p:nvPicPr>
          <p:cNvPr id="5" name="Content Placeholder 4">
            <a:extLst>
              <a:ext uri="{FF2B5EF4-FFF2-40B4-BE49-F238E27FC236}">
                <a16:creationId xmlns:a16="http://schemas.microsoft.com/office/drawing/2014/main" id="{1704B3BD-1866-4AA4-B00D-326EA1F6680A}"/>
              </a:ext>
            </a:extLst>
          </p:cNvPr>
          <p:cNvPicPr>
            <a:picLocks noGrp="1" noChangeAspect="1"/>
          </p:cNvPicPr>
          <p:nvPr>
            <p:ph idx="1"/>
          </p:nvPr>
        </p:nvPicPr>
        <p:blipFill>
          <a:blip r:embed="rId2"/>
          <a:stretch>
            <a:fillRect/>
          </a:stretch>
        </p:blipFill>
        <p:spPr>
          <a:xfrm>
            <a:off x="646111" y="1503998"/>
            <a:ext cx="4987415" cy="4195762"/>
          </a:xfrm>
        </p:spPr>
      </p:pic>
      <p:sp>
        <p:nvSpPr>
          <p:cNvPr id="6" name="TextBox 5">
            <a:extLst>
              <a:ext uri="{FF2B5EF4-FFF2-40B4-BE49-F238E27FC236}">
                <a16:creationId xmlns:a16="http://schemas.microsoft.com/office/drawing/2014/main" id="{21AB909D-DB47-4686-9F86-485A3D9CEA15}"/>
              </a:ext>
            </a:extLst>
          </p:cNvPr>
          <p:cNvSpPr txBox="1"/>
          <p:nvPr/>
        </p:nvSpPr>
        <p:spPr>
          <a:xfrm>
            <a:off x="6799811" y="1853248"/>
            <a:ext cx="4621876" cy="646331"/>
          </a:xfrm>
          <a:prstGeom prst="rect">
            <a:avLst/>
          </a:prstGeom>
          <a:noFill/>
        </p:spPr>
        <p:txBody>
          <a:bodyPr wrap="square" rtlCol="0">
            <a:spAutoFit/>
          </a:bodyPr>
          <a:lstStyle/>
          <a:p>
            <a:r>
              <a:rPr lang="tr-TR" dirty="0"/>
              <a:t>Kırmızı oklar ile belirtilen yönde ilerler isem f ne kadar değişir ?</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4ED35B-3D79-4A81-A14F-6EE569A33004}"/>
                  </a:ext>
                </a:extLst>
              </p:cNvPr>
              <p:cNvSpPr txBox="1"/>
              <p:nvPr/>
            </p:nvSpPr>
            <p:spPr>
              <a:xfrm>
                <a:off x="7209905" y="2617617"/>
                <a:ext cx="26489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m:t>
                          </m:r>
                        </m:e>
                        <m:sub>
                          <m:r>
                            <a:rPr lang="tr-TR" b="0" i="1" smtClean="0">
                              <a:latin typeface="Cambria Math" panose="02040503050406030204" pitchFamily="18" charset="0"/>
                            </a:rPr>
                            <m:t>𝑢</m:t>
                          </m:r>
                        </m:sub>
                      </m:sSub>
                      <m:r>
                        <a:rPr lang="tr-TR" b="0" i="1" smtClean="0">
                          <a:latin typeface="Cambria Math" panose="02040503050406030204" pitchFamily="18" charset="0"/>
                        </a:rPr>
                        <m:t>𝑓</m:t>
                      </m:r>
                      <m:r>
                        <a:rPr lang="tr-TR" b="0" i="1" smtClean="0">
                          <a:latin typeface="Cambria Math" panose="02040503050406030204" pitchFamily="18" charset="0"/>
                        </a:rPr>
                        <m:t>=</m:t>
                      </m:r>
                      <m:r>
                        <m:rPr>
                          <m:sty m:val="p"/>
                        </m:rPr>
                        <a:rPr lang="tr-TR" b="0" i="0"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r>
                        <a:rPr lang="tr-TR" b="0" i="1" smtClean="0">
                          <a:latin typeface="Cambria Math" panose="02040503050406030204" pitchFamily="18" charset="0"/>
                        </a:rPr>
                        <m:t>        (1)</m:t>
                      </m:r>
                    </m:oMath>
                  </m:oMathPara>
                </a14:m>
                <a:endParaRPr lang="en-US" dirty="0"/>
              </a:p>
            </p:txBody>
          </p:sp>
        </mc:Choice>
        <mc:Fallback xmlns="">
          <p:sp>
            <p:nvSpPr>
              <p:cNvPr id="7" name="TextBox 6">
                <a:extLst>
                  <a:ext uri="{FF2B5EF4-FFF2-40B4-BE49-F238E27FC236}">
                    <a16:creationId xmlns:a16="http://schemas.microsoft.com/office/drawing/2014/main" id="{F14ED35B-3D79-4A81-A14F-6EE569A33004}"/>
                  </a:ext>
                </a:extLst>
              </p:cNvPr>
              <p:cNvSpPr txBox="1">
                <a:spLocks noRot="1" noChangeAspect="1" noMove="1" noResize="1" noEditPoints="1" noAdjustHandles="1" noChangeArrowheads="1" noChangeShapeType="1" noTextEdit="1"/>
              </p:cNvSpPr>
              <p:nvPr/>
            </p:nvSpPr>
            <p:spPr>
              <a:xfrm>
                <a:off x="7209905" y="2617617"/>
                <a:ext cx="2648989" cy="276999"/>
              </a:xfrm>
              <a:prstGeom prst="rect">
                <a:avLst/>
              </a:prstGeom>
              <a:blipFill>
                <a:blip r:embed="rId3"/>
                <a:stretch>
                  <a:fillRect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A13320-4862-49A0-AD3B-C7717A1FB3F6}"/>
                  </a:ext>
                </a:extLst>
              </p:cNvPr>
              <p:cNvSpPr txBox="1"/>
              <p:nvPr/>
            </p:nvSpPr>
            <p:spPr>
              <a:xfrm>
                <a:off x="6196006" y="3356078"/>
                <a:ext cx="4176015" cy="340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𝑎</m:t>
                          </m:r>
                        </m:e>
                      </m:acc>
                      <m:r>
                        <a:rPr lang="tr-TR" b="0" i="1" smtClean="0">
                          <a:latin typeface="Cambria Math" panose="02040503050406030204" pitchFamily="18" charset="0"/>
                        </a:rPr>
                        <m:t> . </m:t>
                      </m:r>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𝑏</m:t>
                          </m:r>
                        </m:e>
                      </m:acc>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2</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2</m:t>
                          </m:r>
                        </m:sub>
                      </m:sSub>
                      <m:r>
                        <a:rPr lang="tr-TR" b="0" i="1" smtClean="0">
                          <a:latin typeface="Cambria Math" panose="02040503050406030204" pitchFamily="18" charset="0"/>
                        </a:rPr>
                        <m:t> …. =</m:t>
                      </m:r>
                      <m:d>
                        <m:dPr>
                          <m:begChr m:val="|"/>
                          <m:endChr m:val="|"/>
                          <m:ctrlPr>
                            <a:rPr lang="tr-TR" b="0" i="1" smtClean="0">
                              <a:latin typeface="Cambria Math" panose="02040503050406030204" pitchFamily="18" charset="0"/>
                            </a:rPr>
                          </m:ctrlPr>
                        </m:d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𝑎</m:t>
                              </m:r>
                            </m:e>
                          </m:d>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𝑏</m:t>
                              </m:r>
                            </m:e>
                          </m:d>
                        </m:e>
                      </m:d>
                      <m:r>
                        <a:rPr lang="tr-TR" b="0" i="1" smtClean="0">
                          <a:latin typeface="Cambria Math" panose="02040503050406030204" pitchFamily="18" charset="0"/>
                        </a:rPr>
                        <m:t>.</m:t>
                      </m:r>
                      <m:r>
                        <a:rPr lang="tr-TR" b="0" i="1" smtClean="0">
                          <a:latin typeface="Cambria Math" panose="02040503050406030204" pitchFamily="18" charset="0"/>
                        </a:rPr>
                        <m:t>𝑐𝑜𝑠</m:t>
                      </m:r>
                      <m:r>
                        <a:rPr lang="tr-TR" b="0" i="1" smtClean="0">
                          <a:latin typeface="Cambria Math" panose="02040503050406030204" pitchFamily="18" charset="0"/>
                        </a:rPr>
                        <m:t>𝜃</m:t>
                      </m:r>
                    </m:oMath>
                  </m:oMathPara>
                </a14:m>
                <a:endParaRPr lang="en-US" dirty="0"/>
              </a:p>
            </p:txBody>
          </p:sp>
        </mc:Choice>
        <mc:Fallback xmlns="">
          <p:sp>
            <p:nvSpPr>
              <p:cNvPr id="8" name="TextBox 7">
                <a:extLst>
                  <a:ext uri="{FF2B5EF4-FFF2-40B4-BE49-F238E27FC236}">
                    <a16:creationId xmlns:a16="http://schemas.microsoft.com/office/drawing/2014/main" id="{3AA13320-4862-49A0-AD3B-C7717A1FB3F6}"/>
                  </a:ext>
                </a:extLst>
              </p:cNvPr>
              <p:cNvSpPr txBox="1">
                <a:spLocks noRot="1" noChangeAspect="1" noMove="1" noResize="1" noEditPoints="1" noAdjustHandles="1" noChangeArrowheads="1" noChangeShapeType="1" noTextEdit="1"/>
              </p:cNvSpPr>
              <p:nvPr/>
            </p:nvSpPr>
            <p:spPr>
              <a:xfrm>
                <a:off x="6196006" y="3356078"/>
                <a:ext cx="4176015" cy="340221"/>
              </a:xfrm>
              <a:prstGeom prst="rect">
                <a:avLst/>
              </a:prstGeom>
              <a:blipFill>
                <a:blip r:embed="rId4"/>
                <a:stretch>
                  <a:fillRect l="-876" t="-25455" r="-730" b="-909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FC3C91B-B8E4-4295-A0A2-83758ACC9F4A}"/>
              </a:ext>
            </a:extLst>
          </p:cNvPr>
          <p:cNvPicPr>
            <a:picLocks noChangeAspect="1"/>
          </p:cNvPicPr>
          <p:nvPr/>
        </p:nvPicPr>
        <p:blipFill>
          <a:blip r:embed="rId5"/>
          <a:stretch>
            <a:fillRect/>
          </a:stretch>
        </p:blipFill>
        <p:spPr>
          <a:xfrm>
            <a:off x="7662747" y="4397445"/>
            <a:ext cx="1963391" cy="115545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FE8377-5F6A-4193-A27F-FED38D888C00}"/>
                  </a:ext>
                </a:extLst>
              </p:cNvPr>
              <p:cNvSpPr txBox="1"/>
              <p:nvPr/>
            </p:nvSpPr>
            <p:spPr>
              <a:xfrm rot="556826">
                <a:off x="7755973" y="4642192"/>
                <a:ext cx="8995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accent1"/>
                          </a:solidFill>
                          <a:latin typeface="Cambria Math" panose="02040503050406030204" pitchFamily="18" charset="0"/>
                        </a:rPr>
                        <m:t>𝑎</m:t>
                      </m:r>
                    </m:oMath>
                  </m:oMathPara>
                </a14:m>
                <a:endParaRPr lang="en-US" dirty="0">
                  <a:solidFill>
                    <a:schemeClr val="accent1"/>
                  </a:solidFill>
                </a:endParaRPr>
              </a:p>
            </p:txBody>
          </p:sp>
        </mc:Choice>
        <mc:Fallback xmlns="">
          <p:sp>
            <p:nvSpPr>
              <p:cNvPr id="15" name="TextBox 14">
                <a:extLst>
                  <a:ext uri="{FF2B5EF4-FFF2-40B4-BE49-F238E27FC236}">
                    <a16:creationId xmlns:a16="http://schemas.microsoft.com/office/drawing/2014/main" id="{0CFE8377-5F6A-4193-A27F-FED38D888C00}"/>
                  </a:ext>
                </a:extLst>
              </p:cNvPr>
              <p:cNvSpPr txBox="1">
                <a:spLocks noRot="1" noChangeAspect="1" noMove="1" noResize="1" noEditPoints="1" noAdjustHandles="1" noChangeArrowheads="1" noChangeShapeType="1" noTextEdit="1"/>
              </p:cNvSpPr>
              <p:nvPr/>
            </p:nvSpPr>
            <p:spPr>
              <a:xfrm rot="556826">
                <a:off x="7755973" y="4642192"/>
                <a:ext cx="899534"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9CCCA2-C90C-4694-9D62-04C3B74B51CF}"/>
                  </a:ext>
                </a:extLst>
              </p:cNvPr>
              <p:cNvSpPr txBox="1"/>
              <p:nvPr/>
            </p:nvSpPr>
            <p:spPr>
              <a:xfrm rot="556826">
                <a:off x="8550847" y="5060630"/>
                <a:ext cx="8995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accent1"/>
                          </a:solidFill>
                          <a:latin typeface="Cambria Math" panose="02040503050406030204" pitchFamily="18" charset="0"/>
                        </a:rPr>
                        <m:t>𝑏</m:t>
                      </m:r>
                    </m:oMath>
                  </m:oMathPara>
                </a14:m>
                <a:endParaRPr lang="en-US" dirty="0">
                  <a:solidFill>
                    <a:schemeClr val="accent1"/>
                  </a:solidFill>
                </a:endParaRPr>
              </a:p>
            </p:txBody>
          </p:sp>
        </mc:Choice>
        <mc:Fallback xmlns="">
          <p:sp>
            <p:nvSpPr>
              <p:cNvPr id="17" name="TextBox 16">
                <a:extLst>
                  <a:ext uri="{FF2B5EF4-FFF2-40B4-BE49-F238E27FC236}">
                    <a16:creationId xmlns:a16="http://schemas.microsoft.com/office/drawing/2014/main" id="{7E9CCCA2-C90C-4694-9D62-04C3B74B51CF}"/>
                  </a:ext>
                </a:extLst>
              </p:cNvPr>
              <p:cNvSpPr txBox="1">
                <a:spLocks noRot="1" noChangeAspect="1" noMove="1" noResize="1" noEditPoints="1" noAdjustHandles="1" noChangeArrowheads="1" noChangeShapeType="1" noTextEdit="1"/>
              </p:cNvSpPr>
              <p:nvPr/>
            </p:nvSpPr>
            <p:spPr>
              <a:xfrm rot="556826">
                <a:off x="8550847" y="5060630"/>
                <a:ext cx="899534"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2335DE-A3F8-4196-A891-0B5C923A0E47}"/>
                  </a:ext>
                </a:extLst>
              </p:cNvPr>
              <p:cNvSpPr txBox="1"/>
              <p:nvPr/>
            </p:nvSpPr>
            <p:spPr>
              <a:xfrm rot="556826">
                <a:off x="8222188" y="4948640"/>
                <a:ext cx="8995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solidFill>
                            <a:schemeClr val="accent1"/>
                          </a:solidFill>
                          <a:latin typeface="Cambria Math" panose="02040503050406030204" pitchFamily="18" charset="0"/>
                        </a:rPr>
                        <m:t>𝜃</m:t>
                      </m:r>
                    </m:oMath>
                  </m:oMathPara>
                </a14:m>
                <a:endParaRPr lang="en-US" dirty="0">
                  <a:solidFill>
                    <a:schemeClr val="accent1"/>
                  </a:solidFill>
                </a:endParaRPr>
              </a:p>
            </p:txBody>
          </p:sp>
        </mc:Choice>
        <mc:Fallback xmlns="">
          <p:sp>
            <p:nvSpPr>
              <p:cNvPr id="18" name="TextBox 17">
                <a:extLst>
                  <a:ext uri="{FF2B5EF4-FFF2-40B4-BE49-F238E27FC236}">
                    <a16:creationId xmlns:a16="http://schemas.microsoft.com/office/drawing/2014/main" id="{012335DE-A3F8-4196-A891-0B5C923A0E47}"/>
                  </a:ext>
                </a:extLst>
              </p:cNvPr>
              <p:cNvSpPr txBox="1">
                <a:spLocks noRot="1" noChangeAspect="1" noMove="1" noResize="1" noEditPoints="1" noAdjustHandles="1" noChangeArrowheads="1" noChangeShapeType="1" noTextEdit="1"/>
              </p:cNvSpPr>
              <p:nvPr/>
            </p:nvSpPr>
            <p:spPr>
              <a:xfrm rot="556826">
                <a:off x="8222188" y="4948640"/>
                <a:ext cx="899534" cy="2769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392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FB0A-FFF5-4B60-9CA5-C163E3AEA3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C6158F-4A97-41F0-8B88-D522E1B6E5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238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AB61-122A-4D94-A4D5-AB1DB607A300}"/>
              </a:ext>
            </a:extLst>
          </p:cNvPr>
          <p:cNvSpPr>
            <a:spLocks noGrp="1"/>
          </p:cNvSpPr>
          <p:nvPr>
            <p:ph type="title"/>
          </p:nvPr>
        </p:nvSpPr>
        <p:spPr/>
        <p:txBody>
          <a:bodyPr/>
          <a:lstStyle/>
          <a:p>
            <a:r>
              <a:rPr lang="tr-TR" dirty="0"/>
              <a:t>Yönlü Türev</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E8FDB1-FBEE-4370-8146-83156814F584}"/>
                  </a:ext>
                </a:extLst>
              </p:cNvPr>
              <p:cNvSpPr>
                <a:spLocks noGrp="1"/>
              </p:cNvSpPr>
              <p:nvPr>
                <p:ph idx="1"/>
              </p:nvPr>
            </p:nvSpPr>
            <p:spPr/>
            <p:txBody>
              <a:bodyPr/>
              <a:lstStyle/>
              <a:p>
                <a14:m>
                  <m:oMath xmlns:m="http://schemas.openxmlformats.org/officeDocument/2006/math">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𝑢</m:t>
                        </m:r>
                      </m:e>
                    </m:acc>
                    <m:r>
                      <a:rPr lang="tr-TR" b="0" i="1" smtClean="0">
                        <a:latin typeface="Cambria Math" panose="02040503050406030204" pitchFamily="18" charset="0"/>
                      </a:rPr>
                      <m:t>=(</m:t>
                    </m:r>
                    <m:r>
                      <a:rPr lang="tr-TR" b="0" i="1" smtClean="0">
                        <a:latin typeface="Cambria Math" panose="02040503050406030204" pitchFamily="18" charset="0"/>
                      </a:rPr>
                      <m:t>𝑎</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oMath>
                </a14:m>
                <a:r>
                  <a:rPr lang="tr-TR" dirty="0"/>
                  <a:t>  x yönünde a kadar, y yönünde b kadar ilerler isem  f ne kadar değişir ?</a:t>
                </a:r>
              </a:p>
              <a:p>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a:latin typeface="Cambria Math" panose="02040503050406030204" pitchFamily="18" charset="0"/>
                            </a:rPr>
                            <m:t>∇</m:t>
                          </m:r>
                        </m:e>
                        <m:sub>
                          <m:r>
                            <a:rPr lang="tr-TR" i="1">
                              <a:latin typeface="Cambria Math" panose="02040503050406030204" pitchFamily="18" charset="0"/>
                            </a:rPr>
                            <m:t>𝑢</m:t>
                          </m:r>
                        </m:sub>
                      </m:sSub>
                      <m:r>
                        <a:rPr lang="tr-TR" i="1">
                          <a:latin typeface="Cambria Math" panose="02040503050406030204" pitchFamily="18" charset="0"/>
                        </a:rPr>
                        <m:t>𝑓</m:t>
                      </m:r>
                      <m:r>
                        <a:rPr lang="tr-TR" b="0" i="1" smtClean="0">
                          <a:latin typeface="Cambria Math" panose="02040503050406030204" pitchFamily="18" charset="0"/>
                        </a:rPr>
                        <m:t>= </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lim</m:t>
                              </m:r>
                            </m:e>
                            <m:lim>
                              <m:r>
                                <a:rPr lang="tr-TR" b="0" i="1" smtClean="0">
                                  <a:latin typeface="Cambria Math" panose="02040503050406030204" pitchFamily="18" charset="0"/>
                                </a:rPr>
                                <m:t>h</m:t>
                              </m:r>
                              <m:r>
                                <a:rPr lang="tr-TR" b="0" i="1" smtClean="0">
                                  <a:latin typeface="Cambria Math" panose="02040503050406030204" pitchFamily="18" charset="0"/>
                                </a:rPr>
                                <m:t>→0</m:t>
                              </m:r>
                            </m:lim>
                          </m:limLow>
                        </m:fName>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h𝑎</m:t>
                                      </m:r>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rPr>
                                        <m:t>+</m:t>
                                      </m:r>
                                      <m:r>
                                        <a:rPr lang="tr-TR" b="0" i="1" smtClean="0">
                                          <a:latin typeface="Cambria Math" panose="02040503050406030204" pitchFamily="18" charset="0"/>
                                        </a:rPr>
                                        <m:t>h𝑏</m:t>
                                      </m:r>
                                    </m:e>
                                  </m: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𝑦</m:t>
                                      </m:r>
                                    </m:e>
                                  </m:d>
                                </m:e>
                              </m:d>
                            </m:num>
                            <m:den>
                              <m:r>
                                <a:rPr lang="tr-TR" b="0" i="1" smtClean="0">
                                  <a:latin typeface="Cambria Math" panose="02040503050406030204" pitchFamily="18" charset="0"/>
                                </a:rPr>
                                <m:t>h</m:t>
                              </m:r>
                            </m:den>
                          </m:f>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r>
                        <m:rPr>
                          <m:sty m:val="p"/>
                        </m:rPr>
                        <a:rPr lang="tr-TR" b="0" i="0"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m:t>
                          </m:r>
                          <m:r>
                            <a:rPr lang="tr-TR" b="0" i="1" smtClean="0">
                              <a:latin typeface="Cambria Math" panose="02040503050406030204" pitchFamily="18" charset="0"/>
                            </a:rPr>
                            <m:t>𝑓</m:t>
                          </m:r>
                        </m:num>
                        <m:den>
                          <m:r>
                            <a:rPr lang="tr-TR" b="0" i="1" smtClean="0">
                              <a:latin typeface="Cambria Math" panose="02040503050406030204" pitchFamily="18" charset="0"/>
                            </a:rPr>
                            <m:t>𝜕</m:t>
                          </m:r>
                          <m:r>
                            <a:rPr lang="tr-TR" b="0" i="1" smtClean="0">
                              <a:latin typeface="Cambria Math" panose="02040503050406030204" pitchFamily="18" charset="0"/>
                            </a:rPr>
                            <m:t>𝑥</m:t>
                          </m:r>
                        </m:den>
                      </m:f>
                      <m:r>
                        <m:rPr>
                          <m:sty m:val="p"/>
                        </m:rPr>
                        <a:rPr lang="tr-TR" b="0" i="0" smtClean="0">
                          <a:latin typeface="Cambria Math" panose="02040503050406030204" pitchFamily="18" charset="0"/>
                        </a:rPr>
                        <m:t>Δ</m:t>
                      </m:r>
                      <m:r>
                        <a:rPr lang="tr-TR" b="0" i="1" smtClean="0">
                          <a:latin typeface="Cambria Math" panose="02040503050406030204" pitchFamily="18" charset="0"/>
                        </a:rPr>
                        <m:t>𝑥</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m:t>
                          </m:r>
                          <m:r>
                            <a:rPr lang="tr-TR" b="0" i="1" smtClean="0">
                              <a:latin typeface="Cambria Math" panose="02040503050406030204" pitchFamily="18" charset="0"/>
                            </a:rPr>
                            <m:t>𝑓</m:t>
                          </m:r>
                        </m:num>
                        <m:den>
                          <m:r>
                            <a:rPr lang="tr-TR" b="0" i="1" smtClean="0">
                              <a:latin typeface="Cambria Math" panose="02040503050406030204" pitchFamily="18" charset="0"/>
                            </a:rPr>
                            <m:t>𝜕</m:t>
                          </m:r>
                          <m:r>
                            <a:rPr lang="tr-TR" b="0" i="1" smtClean="0">
                              <a:latin typeface="Cambria Math" panose="02040503050406030204" pitchFamily="18" charset="0"/>
                            </a:rPr>
                            <m:t>𝑦</m:t>
                          </m:r>
                        </m:den>
                      </m:f>
                      <m:r>
                        <m:rPr>
                          <m:sty m:val="p"/>
                        </m:rPr>
                        <a:rPr lang="tr-TR" b="0" i="0" smtClean="0">
                          <a:latin typeface="Cambria Math" panose="02040503050406030204" pitchFamily="18" charset="0"/>
                        </a:rPr>
                        <m:t>Δ</m:t>
                      </m:r>
                      <m:r>
                        <a:rPr lang="tr-TR" b="0" i="1" smtClean="0">
                          <a:latin typeface="Cambria Math" panose="02040503050406030204" pitchFamily="18" charset="0"/>
                        </a:rPr>
                        <m:t>𝑦</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𝐷</m:t>
                          </m:r>
                        </m:e>
                        <m:sub>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sub>
                      </m:sSub>
                      <m:r>
                        <a:rPr lang="tr-TR" b="0" i="1" smtClean="0">
                          <a:latin typeface="Cambria Math" panose="02040503050406030204" pitchFamily="18" charset="0"/>
                        </a:rPr>
                        <m:t>𝑓</m:t>
                      </m:r>
                      <m:r>
                        <a:rPr lang="tr-TR" b="0" i="1" smtClean="0">
                          <a:latin typeface="Cambria Math" panose="02040503050406030204" pitchFamily="18" charset="0"/>
                        </a:rPr>
                        <m:t>= </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lim</m:t>
                              </m:r>
                            </m:e>
                            <m:lim>
                              <m:r>
                                <a:rPr lang="tr-TR" b="0" i="1" smtClean="0">
                                  <a:latin typeface="Cambria Math" panose="02040503050406030204" pitchFamily="18" charset="0"/>
                                </a:rPr>
                                <m:t>h</m:t>
                              </m:r>
                              <m:r>
                                <a:rPr lang="tr-TR" b="0" i="1" smtClean="0">
                                  <a:latin typeface="Cambria Math" panose="02040503050406030204" pitchFamily="18" charset="0"/>
                                </a:rPr>
                                <m:t>→0</m:t>
                              </m:r>
                            </m:lim>
                          </m:limLow>
                        </m:fName>
                        <m:e>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m:t>
                              </m:r>
                              <m:r>
                                <a:rPr lang="tr-TR" b="0" i="1" smtClean="0">
                                  <a:latin typeface="Cambria Math" panose="02040503050406030204" pitchFamily="18" charset="0"/>
                                </a:rPr>
                                <m:t>𝑓</m:t>
                              </m:r>
                            </m:num>
                            <m:den>
                              <m:r>
                                <a:rPr lang="tr-TR" b="0" i="1" smtClean="0">
                                  <a:latin typeface="Cambria Math" panose="02040503050406030204" pitchFamily="18" charset="0"/>
                                </a:rPr>
                                <m:t>𝜕</m:t>
                              </m:r>
                              <m:r>
                                <a:rPr lang="tr-TR" b="0" i="1" smtClean="0">
                                  <a:latin typeface="Cambria Math" panose="02040503050406030204" pitchFamily="18" charset="0"/>
                                </a:rPr>
                                <m:t>𝑥</m:t>
                              </m:r>
                            </m:den>
                          </m:f>
                          <m:r>
                            <a:rPr lang="tr-TR" b="0" i="1" smtClean="0">
                              <a:latin typeface="Cambria Math" panose="02040503050406030204" pitchFamily="18" charset="0"/>
                            </a:rPr>
                            <m:t>𝑎</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m:t>
                              </m:r>
                              <m:r>
                                <a:rPr lang="tr-TR" b="0" i="1" smtClean="0">
                                  <a:latin typeface="Cambria Math" panose="02040503050406030204" pitchFamily="18" charset="0"/>
                                </a:rPr>
                                <m:t>𝑓</m:t>
                              </m:r>
                            </m:num>
                            <m:den>
                              <m:r>
                                <a:rPr lang="tr-TR" b="0" i="1" smtClean="0">
                                  <a:latin typeface="Cambria Math" panose="02040503050406030204" pitchFamily="18" charset="0"/>
                                </a:rPr>
                                <m:t>𝜕</m:t>
                              </m:r>
                              <m:r>
                                <a:rPr lang="tr-TR" b="0" i="1" smtClean="0">
                                  <a:latin typeface="Cambria Math" panose="02040503050406030204" pitchFamily="18" charset="0"/>
                                </a:rPr>
                                <m:t>𝑦</m:t>
                              </m:r>
                            </m:den>
                          </m:f>
                        </m:e>
                      </m:func>
                      <m:r>
                        <a:rPr lang="tr-TR" b="0" i="1" smtClean="0">
                          <a:latin typeface="Cambria Math" panose="02040503050406030204" pitchFamily="18" charset="0"/>
                        </a:rPr>
                        <m:t>𝑏</m:t>
                      </m:r>
                      <m:r>
                        <a:rPr lang="tr-TR" b="0" i="1" smtClean="0">
                          <a:latin typeface="Cambria Math" panose="02040503050406030204" pitchFamily="18" charset="0"/>
                        </a:rPr>
                        <m:t>)</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m:rPr>
                              <m:sty m:val="p"/>
                            </m:rPr>
                            <a:rPr lang="tr-TR">
                              <a:latin typeface="Cambria Math" panose="02040503050406030204" pitchFamily="18" charset="0"/>
                            </a:rPr>
                            <m:t>∇</m:t>
                          </m:r>
                        </m:e>
                        <m:sub>
                          <m:r>
                            <a:rPr lang="tr-TR" i="1">
                              <a:latin typeface="Cambria Math" panose="02040503050406030204" pitchFamily="18" charset="0"/>
                            </a:rPr>
                            <m:t>𝑢</m:t>
                          </m:r>
                        </m:sub>
                      </m:sSub>
                      <m:r>
                        <a:rPr lang="tr-TR" i="1">
                          <a:latin typeface="Cambria Math" panose="02040503050406030204" pitchFamily="18" charset="0"/>
                        </a:rPr>
                        <m:t>𝑓</m:t>
                      </m:r>
                      <m:r>
                        <a:rPr lang="tr-TR" i="1">
                          <a:latin typeface="Cambria Math" panose="02040503050406030204" pitchFamily="18" charset="0"/>
                        </a:rPr>
                        <m:t> </m:t>
                      </m:r>
                      <m:r>
                        <a:rPr lang="tr-TR" b="0" i="0" smtClean="0">
                          <a:latin typeface="Cambria Math" panose="02040503050406030204" pitchFamily="18" charset="0"/>
                        </a:rPr>
                        <m:t>=</m:t>
                      </m:r>
                      <m:r>
                        <m:rPr>
                          <m:sty m:val="p"/>
                        </m:rPr>
                        <a:rPr lang="tr-TR" b="0" i="0"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 </m:t>
                      </m:r>
                      <m:acc>
                        <m:accPr>
                          <m:chr m:val="⃗"/>
                          <m:ctrlPr>
                            <a:rPr lang="tr-TR" i="1">
                              <a:latin typeface="Cambria Math" panose="02040503050406030204" pitchFamily="18" charset="0"/>
                            </a:rPr>
                          </m:ctrlPr>
                        </m:accPr>
                        <m:e>
                          <m:r>
                            <a:rPr lang="tr-TR" i="1">
                              <a:latin typeface="Cambria Math" panose="02040503050406030204" pitchFamily="18" charset="0"/>
                            </a:rPr>
                            <m:t>𝑢</m:t>
                          </m:r>
                        </m:e>
                      </m:acc>
                    </m:oMath>
                  </m:oMathPara>
                </a14:m>
                <a:endParaRPr lang="tr-TR" dirty="0"/>
              </a:p>
            </p:txBody>
          </p:sp>
        </mc:Choice>
        <mc:Fallback xmlns="">
          <p:sp>
            <p:nvSpPr>
              <p:cNvPr id="3" name="Content Placeholder 2">
                <a:extLst>
                  <a:ext uri="{FF2B5EF4-FFF2-40B4-BE49-F238E27FC236}">
                    <a16:creationId xmlns:a16="http://schemas.microsoft.com/office/drawing/2014/main" id="{FBE8FDB1-FBEE-4370-8146-83156814F584}"/>
                  </a:ext>
                </a:extLst>
              </p:cNvPr>
              <p:cNvSpPr>
                <a:spLocks noGrp="1" noRot="1" noChangeAspect="1" noMove="1" noResize="1" noEditPoints="1" noAdjustHandles="1" noChangeArrowheads="1" noChangeShapeType="1" noTextEdit="1"/>
              </p:cNvSpPr>
              <p:nvPr>
                <p:ph idx="1"/>
              </p:nvPr>
            </p:nvSpPr>
            <p:spPr>
              <a:blipFill>
                <a:blip r:embed="rId2"/>
                <a:stretch>
                  <a:fillRect l="-341" t="-872"/>
                </a:stretch>
              </a:blipFill>
            </p:spPr>
            <p:txBody>
              <a:bodyPr/>
              <a:lstStyle/>
              <a:p>
                <a:r>
                  <a:rPr lang="en-US">
                    <a:noFill/>
                  </a:rPr>
                  <a:t> </a:t>
                </a:r>
              </a:p>
            </p:txBody>
          </p:sp>
        </mc:Fallback>
      </mc:AlternateContent>
    </p:spTree>
    <p:extLst>
      <p:ext uri="{BB962C8B-B14F-4D97-AF65-F5344CB8AC3E}">
        <p14:creationId xmlns:p14="http://schemas.microsoft.com/office/powerpoint/2010/main" val="600331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6515-7DD4-4A5F-B09B-46C5A58816D1}"/>
              </a:ext>
            </a:extLst>
          </p:cNvPr>
          <p:cNvSpPr>
            <a:spLocks noGrp="1"/>
          </p:cNvSpPr>
          <p:nvPr>
            <p:ph type="title"/>
          </p:nvPr>
        </p:nvSpPr>
        <p:spPr/>
        <p:txBody>
          <a:bodyPr/>
          <a:lstStyle/>
          <a:p>
            <a:r>
              <a:rPr lang="tr-TR" dirty="0"/>
              <a:t>Gradient Descend or Ascend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1DA3C0-0181-44A2-8444-F363719847AC}"/>
                  </a:ext>
                </a:extLst>
              </p:cNvPr>
              <p:cNvSpPr>
                <a:spLocks noGrp="1"/>
              </p:cNvSpPr>
              <p:nvPr>
                <p:ph idx="1"/>
              </p:nvPr>
            </p:nvSpPr>
            <p:spPr>
              <a:xfrm>
                <a:off x="646111" y="2069543"/>
                <a:ext cx="6544397" cy="4195481"/>
              </a:xfrm>
            </p:spPr>
            <p:txBody>
              <a:bodyPr>
                <a:normAutofit fontScale="92500" lnSpcReduction="10000"/>
              </a:bodyPr>
              <a:lstStyle/>
              <a:p>
                <a:pPr marL="0" indent="0">
                  <a:buNone/>
                </a:pPr>
                <a14:m>
                  <m:oMathPara xmlns:m="http://schemas.openxmlformats.org/officeDocument/2006/math">
                    <m:oMathParaPr>
                      <m:jc m:val="center"/>
                    </m:oMathParaPr>
                    <m:oMath xmlns:m="http://schemas.openxmlformats.org/officeDocument/2006/math">
                      <m:sSub>
                        <m:sSubPr>
                          <m:ctrlPr>
                            <a:rPr lang="tr-TR" sz="3600" i="1" smtClean="0">
                              <a:latin typeface="Cambria Math" panose="02040503050406030204" pitchFamily="18" charset="0"/>
                            </a:rPr>
                          </m:ctrlPr>
                        </m:sSubPr>
                        <m:e>
                          <m:r>
                            <m:rPr>
                              <m:sty m:val="p"/>
                            </m:rPr>
                            <a:rPr lang="tr-TR" sz="3600">
                              <a:latin typeface="Cambria Math" panose="02040503050406030204" pitchFamily="18" charset="0"/>
                            </a:rPr>
                            <m:t>∇</m:t>
                          </m:r>
                        </m:e>
                        <m:sub>
                          <m:r>
                            <a:rPr lang="tr-TR" sz="3600" i="1">
                              <a:latin typeface="Cambria Math" panose="02040503050406030204" pitchFamily="18" charset="0"/>
                            </a:rPr>
                            <m:t>𝑢</m:t>
                          </m:r>
                        </m:sub>
                      </m:sSub>
                      <m:r>
                        <a:rPr lang="tr-TR" sz="3600" i="1">
                          <a:latin typeface="Cambria Math" panose="02040503050406030204" pitchFamily="18" charset="0"/>
                        </a:rPr>
                        <m:t>𝑓</m:t>
                      </m:r>
                      <m:r>
                        <a:rPr lang="tr-TR" sz="3600" i="1">
                          <a:latin typeface="Cambria Math" panose="02040503050406030204" pitchFamily="18" charset="0"/>
                        </a:rPr>
                        <m:t> </m:t>
                      </m:r>
                      <m:r>
                        <a:rPr lang="tr-TR" sz="3600" b="0" i="0" smtClean="0">
                          <a:latin typeface="Cambria Math" panose="02040503050406030204" pitchFamily="18" charset="0"/>
                        </a:rPr>
                        <m:t>=</m:t>
                      </m:r>
                      <m:r>
                        <m:rPr>
                          <m:sty m:val="p"/>
                        </m:rPr>
                        <a:rPr lang="tr-TR" sz="3600" b="0" i="0" smtClean="0">
                          <a:latin typeface="Cambria Math" panose="02040503050406030204" pitchFamily="18" charset="0"/>
                        </a:rPr>
                        <m:t>∇</m:t>
                      </m:r>
                      <m:r>
                        <a:rPr lang="tr-TR" sz="3600" b="0" i="1" smtClean="0">
                          <a:latin typeface="Cambria Math" panose="02040503050406030204" pitchFamily="18" charset="0"/>
                        </a:rPr>
                        <m:t>𝑓</m:t>
                      </m:r>
                      <m:r>
                        <a:rPr lang="tr-TR" sz="3600" b="0" i="1" smtClean="0">
                          <a:latin typeface="Cambria Math" panose="02040503050406030204" pitchFamily="18" charset="0"/>
                        </a:rPr>
                        <m:t>. </m:t>
                      </m:r>
                      <m:acc>
                        <m:accPr>
                          <m:chr m:val="⃗"/>
                          <m:ctrlPr>
                            <a:rPr lang="tr-TR" sz="3600" i="1">
                              <a:latin typeface="Cambria Math" panose="02040503050406030204" pitchFamily="18" charset="0"/>
                            </a:rPr>
                          </m:ctrlPr>
                        </m:accPr>
                        <m:e>
                          <m:r>
                            <a:rPr lang="tr-TR" sz="3600" i="1">
                              <a:latin typeface="Cambria Math" panose="02040503050406030204" pitchFamily="18" charset="0"/>
                            </a:rPr>
                            <m:t>𝑢</m:t>
                          </m:r>
                        </m:e>
                      </m:acc>
                      <m:r>
                        <a:rPr lang="tr-TR" sz="3600" b="0" i="1" smtClean="0">
                          <a:latin typeface="Cambria Math" panose="02040503050406030204" pitchFamily="18" charset="0"/>
                        </a:rPr>
                        <m:t>=</m:t>
                      </m:r>
                      <m:d>
                        <m:dPr>
                          <m:begChr m:val="|"/>
                          <m:endChr m:val="|"/>
                          <m:ctrlPr>
                            <a:rPr lang="tr-TR" sz="3600" b="0" i="1" smtClean="0">
                              <a:latin typeface="Cambria Math" panose="02040503050406030204" pitchFamily="18" charset="0"/>
                            </a:rPr>
                          </m:ctrlPr>
                        </m:dPr>
                        <m:e>
                          <m:d>
                            <m:dPr>
                              <m:begChr m:val="|"/>
                              <m:endChr m:val="|"/>
                              <m:ctrlPr>
                                <a:rPr lang="tr-TR" sz="3600" b="0" i="1" smtClean="0">
                                  <a:latin typeface="Cambria Math" panose="02040503050406030204" pitchFamily="18" charset="0"/>
                                </a:rPr>
                              </m:ctrlPr>
                            </m:dPr>
                            <m:e>
                              <m:r>
                                <m:rPr>
                                  <m:sty m:val="p"/>
                                </m:rPr>
                                <a:rPr lang="tr-TR" sz="3600" b="0" i="0" smtClean="0">
                                  <a:latin typeface="Cambria Math" panose="02040503050406030204" pitchFamily="18" charset="0"/>
                                </a:rPr>
                                <m:t>∇</m:t>
                              </m:r>
                              <m:r>
                                <a:rPr lang="tr-TR" sz="3600" b="0" i="1" smtClean="0">
                                  <a:latin typeface="Cambria Math" panose="02040503050406030204" pitchFamily="18" charset="0"/>
                                </a:rPr>
                                <m:t>𝑓</m:t>
                              </m:r>
                            </m:e>
                          </m:d>
                        </m:e>
                      </m:d>
                      <m:r>
                        <a:rPr lang="tr-TR" sz="3600" b="0" i="1" smtClean="0">
                          <a:latin typeface="Cambria Math" panose="02040503050406030204" pitchFamily="18" charset="0"/>
                        </a:rPr>
                        <m:t> |</m:t>
                      </m:r>
                      <m:d>
                        <m:dPr>
                          <m:begChr m:val="|"/>
                          <m:endChr m:val="|"/>
                          <m:ctrlPr>
                            <a:rPr lang="tr-TR" sz="3600" b="0" i="1" smtClean="0">
                              <a:latin typeface="Cambria Math" panose="02040503050406030204" pitchFamily="18" charset="0"/>
                            </a:rPr>
                          </m:ctrlPr>
                        </m:dPr>
                        <m:e>
                          <m:r>
                            <a:rPr lang="tr-TR" sz="3600" b="0" i="1" smtClean="0">
                              <a:latin typeface="Cambria Math" panose="02040503050406030204" pitchFamily="18" charset="0"/>
                            </a:rPr>
                            <m:t>𝑢</m:t>
                          </m:r>
                        </m:e>
                      </m:d>
                      <m:r>
                        <a:rPr lang="tr-TR" sz="3600" b="0" i="1" smtClean="0">
                          <a:latin typeface="Cambria Math" panose="02040503050406030204" pitchFamily="18" charset="0"/>
                        </a:rPr>
                        <m:t>|</m:t>
                      </m:r>
                      <m:r>
                        <m:rPr>
                          <m:sty m:val="p"/>
                        </m:rPr>
                        <a:rPr lang="tr-TR" sz="3600" b="0" i="0" smtClean="0">
                          <a:latin typeface="Cambria Math" panose="02040503050406030204" pitchFamily="18" charset="0"/>
                        </a:rPr>
                        <m:t>cos</m:t>
                      </m:r>
                      <m:r>
                        <a:rPr lang="tr-TR" sz="3600" b="0" i="1" smtClean="0">
                          <a:latin typeface="Cambria Math" panose="02040503050406030204" pitchFamily="18" charset="0"/>
                        </a:rPr>
                        <m:t>⁡</m:t>
                      </m:r>
                      <m:r>
                        <a:rPr lang="tr-TR" sz="3600" b="0" i="1" smtClean="0">
                          <a:latin typeface="Cambria Math" panose="02040503050406030204" pitchFamily="18" charset="0"/>
                        </a:rPr>
                        <m:t>𝜃</m:t>
                      </m:r>
                    </m:oMath>
                  </m:oMathPara>
                </a14:m>
                <a:endParaRPr lang="tr-TR" sz="3600" dirty="0"/>
              </a:p>
              <a:p>
                <a:pPr marL="0" indent="0" algn="just">
                  <a:lnSpc>
                    <a:spcPct val="150000"/>
                  </a:lnSpc>
                  <a:buNone/>
                </a:pPr>
                <a:r>
                  <a:rPr lang="tr-TR" dirty="0"/>
                  <a:t>Eğer f değerini maksimize etmek istiyor isem, </a:t>
                </a:r>
                <a14:m>
                  <m:oMath xmlns:m="http://schemas.openxmlformats.org/officeDocument/2006/math">
                    <m:r>
                      <a:rPr lang="tr-TR" b="0" i="1" smtClean="0">
                        <a:latin typeface="Cambria Math" panose="02040503050406030204" pitchFamily="18" charset="0"/>
                      </a:rPr>
                      <m:t>𝑐𝑜𝑠</m:t>
                    </m:r>
                    <m:r>
                      <a:rPr lang="tr-TR" b="0" i="1" smtClean="0">
                        <a:latin typeface="Cambria Math" panose="02040503050406030204" pitchFamily="18" charset="0"/>
                      </a:rPr>
                      <m:t>𝜃</m:t>
                    </m:r>
                  </m:oMath>
                </a14:m>
                <a:r>
                  <a:rPr lang="tr-TR" dirty="0"/>
                  <a:t> teriminin maksimum değeri olan 1 değeri olmasını dolayısıyla </a:t>
                </a:r>
                <a14:m>
                  <m:oMath xmlns:m="http://schemas.openxmlformats.org/officeDocument/2006/math">
                    <m:r>
                      <a:rPr lang="tr-TR" b="0" i="1" smtClean="0">
                        <a:latin typeface="Cambria Math" panose="02040503050406030204" pitchFamily="18" charset="0"/>
                      </a:rPr>
                      <m:t>𝜃</m:t>
                    </m:r>
                  </m:oMath>
                </a14:m>
                <a:r>
                  <a:rPr lang="tr-TR" dirty="0"/>
                  <a:t> değerinin 0’a eşit olmasını isterim. </a:t>
                </a:r>
                <a14:m>
                  <m:oMath xmlns:m="http://schemas.openxmlformats.org/officeDocument/2006/math">
                    <m:r>
                      <a:rPr lang="tr-TR" i="1">
                        <a:latin typeface="Cambria Math" panose="02040503050406030204" pitchFamily="18" charset="0"/>
                      </a:rPr>
                      <m:t>𝜃</m:t>
                    </m:r>
                  </m:oMath>
                </a14:m>
                <a:r>
                  <a:rPr lang="tr-TR" dirty="0"/>
                  <a:t> değerinin sıfır olması ilerleyeceğim yönün gradyana paralel olduğu anlamına gelir. Yani fonksiyonun bulunduğu nokta için gradyanı yönünde ilerlem isem, fonksiyonun maksimumuna ulaşırım, aksi durum için de aynı şey söylenebilir.</a:t>
                </a:r>
                <a:endParaRPr lang="en-US" dirty="0"/>
              </a:p>
            </p:txBody>
          </p:sp>
        </mc:Choice>
        <mc:Fallback xmlns="">
          <p:sp>
            <p:nvSpPr>
              <p:cNvPr id="3" name="Content Placeholder 2">
                <a:extLst>
                  <a:ext uri="{FF2B5EF4-FFF2-40B4-BE49-F238E27FC236}">
                    <a16:creationId xmlns:a16="http://schemas.microsoft.com/office/drawing/2014/main" id="{931DA3C0-0181-44A2-8444-F363719847AC}"/>
                  </a:ext>
                </a:extLst>
              </p:cNvPr>
              <p:cNvSpPr>
                <a:spLocks noGrp="1" noRot="1" noChangeAspect="1" noMove="1" noResize="1" noEditPoints="1" noAdjustHandles="1" noChangeArrowheads="1" noChangeShapeType="1" noTextEdit="1"/>
              </p:cNvSpPr>
              <p:nvPr>
                <p:ph idx="1"/>
              </p:nvPr>
            </p:nvSpPr>
            <p:spPr>
              <a:xfrm>
                <a:off x="646111" y="2069543"/>
                <a:ext cx="6544397" cy="4195481"/>
              </a:xfrm>
              <a:blipFill>
                <a:blip r:embed="rId2"/>
                <a:stretch>
                  <a:fillRect l="-931" r="-7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C615218-33B0-4405-AF26-87189A3611CF}"/>
              </a:ext>
            </a:extLst>
          </p:cNvPr>
          <p:cNvPicPr>
            <a:picLocks noChangeAspect="1"/>
          </p:cNvPicPr>
          <p:nvPr/>
        </p:nvPicPr>
        <p:blipFill>
          <a:blip r:embed="rId3"/>
          <a:stretch>
            <a:fillRect/>
          </a:stretch>
        </p:blipFill>
        <p:spPr>
          <a:xfrm>
            <a:off x="7668302" y="2300840"/>
            <a:ext cx="3686510" cy="3318609"/>
          </a:xfrm>
          <a:prstGeom prst="rect">
            <a:avLst/>
          </a:prstGeom>
        </p:spPr>
      </p:pic>
    </p:spTree>
    <p:extLst>
      <p:ext uri="{BB962C8B-B14F-4D97-AF65-F5344CB8AC3E}">
        <p14:creationId xmlns:p14="http://schemas.microsoft.com/office/powerpoint/2010/main" val="111870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91241E-847E-4454-8730-8C636EDB077E}"/>
              </a:ext>
            </a:extLst>
          </p:cNvPr>
          <p:cNvSpPr>
            <a:spLocks noGrp="1"/>
          </p:cNvSpPr>
          <p:nvPr>
            <p:ph idx="1"/>
          </p:nvPr>
        </p:nvSpPr>
        <p:spPr>
          <a:xfrm>
            <a:off x="764770" y="465513"/>
            <a:ext cx="9903229" cy="5902035"/>
          </a:xfrm>
        </p:spPr>
        <p:txBody>
          <a:bodyPr>
            <a:normAutofit/>
          </a:bodyPr>
          <a:lstStyle/>
          <a:p>
            <a:pPr algn="just">
              <a:lnSpc>
                <a:spcPct val="150000"/>
              </a:lnSpc>
            </a:pPr>
            <a:endParaRPr lang="tr-TR" sz="1800" dirty="0">
              <a:effectLst/>
              <a:latin typeface="Times New Roman" panose="02020603050405020304" pitchFamily="18" charset="0"/>
              <a:ea typeface="Calibri" panose="020F0502020204030204" pitchFamily="34" charset="0"/>
            </a:endParaRPr>
          </a:p>
          <a:p>
            <a:pPr algn="just">
              <a:lnSpc>
                <a:spcPct val="150000"/>
              </a:lnSpc>
            </a:pPr>
            <a:r>
              <a:rPr lang="tr-TR" sz="1800" dirty="0">
                <a:effectLst/>
                <a:latin typeface="Times New Roman" panose="02020603050405020304" pitchFamily="18" charset="0"/>
                <a:ea typeface="Calibri" panose="020F0502020204030204" pitchFamily="34" charset="0"/>
              </a:rPr>
              <a:t>Güçlü asit/baz içeren sistemler için eşdeğerlik noktasındaki kazanç yüksektir ve bu durum pH=7, yani nötr pH değerinde olur. Sistemin pH 7 etrafında kontrol edilebilmesi yüksek doğruluk ve hassasiyette kontrol elemanları gerektirir. </a:t>
            </a:r>
          </a:p>
          <a:p>
            <a:pPr marL="0" indent="0" algn="just">
              <a:lnSpc>
                <a:spcPct val="150000"/>
              </a:lnSpc>
              <a:buNone/>
            </a:pPr>
            <a:endParaRPr lang="tr-TR" sz="1800" dirty="0">
              <a:effectLst/>
              <a:latin typeface="Times New Roman" panose="02020603050405020304" pitchFamily="18" charset="0"/>
              <a:ea typeface="Calibri" panose="020F0502020204030204" pitchFamily="34" charset="0"/>
            </a:endParaRPr>
          </a:p>
          <a:p>
            <a:pPr algn="just">
              <a:lnSpc>
                <a:spcPct val="150000"/>
              </a:lnSpc>
            </a:pPr>
            <a:r>
              <a:rPr lang="tr-TR" sz="1800" dirty="0">
                <a:effectLst/>
                <a:latin typeface="Times New Roman" panose="02020603050405020304" pitchFamily="18" charset="0"/>
                <a:ea typeface="Calibri" panose="020F0502020204030204" pitchFamily="34" charset="0"/>
              </a:rPr>
              <a:t>Atık su arıtmanın yanısıra çökelme, elektrokimya tesisleri, ilaç üretimi, fermentasyon gibi birçok alanda pH nötralizasyon prosesi önemli bir role sahiptir.</a:t>
            </a:r>
            <a:endParaRPr lang="en-US" dirty="0"/>
          </a:p>
        </p:txBody>
      </p:sp>
    </p:spTree>
    <p:extLst>
      <p:ext uri="{BB962C8B-B14F-4D97-AF65-F5344CB8AC3E}">
        <p14:creationId xmlns:p14="http://schemas.microsoft.com/office/powerpoint/2010/main" val="19667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5922-1BA5-4EB0-8858-DE63ACE5DC6F}"/>
              </a:ext>
            </a:extLst>
          </p:cNvPr>
          <p:cNvSpPr>
            <a:spLocks noGrp="1"/>
          </p:cNvSpPr>
          <p:nvPr>
            <p:ph type="title"/>
          </p:nvPr>
        </p:nvSpPr>
        <p:spPr/>
        <p:txBody>
          <a:bodyPr/>
          <a:lstStyle/>
          <a:p>
            <a:r>
              <a:rPr lang="tr-TR" dirty="0"/>
              <a:t>MIT Kuralı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0DD0DD-B89E-42D5-A758-1C412F74F85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𝛼</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𝐽</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den>
                      </m:f>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𝛼</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𝐽</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oMath>
                  </m:oMathPara>
                </a14:m>
                <a:endParaRPr lang="tr-TR" dirty="0"/>
              </a:p>
              <a:p>
                <a:pPr marL="0" indent="0" algn="just">
                  <a:lnSpc>
                    <a:spcPct val="150000"/>
                  </a:lnSpc>
                  <a:buNone/>
                </a:pPr>
                <a:r>
                  <a:rPr lang="tr-TR" dirty="0"/>
                  <a:t>Yukarıda verilen gradyanları hesaplayabilmek için,  hata ve proses çıkış değeri arasındaki ilişkiyi ifade eden denklemler elde edilmelidir. Bu amaç için bir türev operatörü tanımlanır ve sistem dinamiği bu operatörü kullanarak yeniden ifade edilebilir.</a:t>
                </a:r>
                <a:endParaRPr lang="en-US" dirty="0"/>
              </a:p>
            </p:txBody>
          </p:sp>
        </mc:Choice>
        <mc:Fallback xmlns="">
          <p:sp>
            <p:nvSpPr>
              <p:cNvPr id="3" name="Content Placeholder 2">
                <a:extLst>
                  <a:ext uri="{FF2B5EF4-FFF2-40B4-BE49-F238E27FC236}">
                    <a16:creationId xmlns:a16="http://schemas.microsoft.com/office/drawing/2014/main" id="{020DD0DD-B89E-42D5-A758-1C412F74F856}"/>
                  </a:ext>
                </a:extLst>
              </p:cNvPr>
              <p:cNvSpPr>
                <a:spLocks noGrp="1" noRot="1" noChangeAspect="1" noMove="1" noResize="1" noEditPoints="1" noAdjustHandles="1" noChangeArrowheads="1" noChangeShapeType="1" noTextEdit="1"/>
              </p:cNvSpPr>
              <p:nvPr>
                <p:ph idx="1"/>
              </p:nvPr>
            </p:nvSpPr>
            <p:spPr>
              <a:blipFill>
                <a:blip r:embed="rId2"/>
                <a:stretch>
                  <a:fillRect l="-749" r="-681"/>
                </a:stretch>
              </a:blipFill>
            </p:spPr>
            <p:txBody>
              <a:bodyPr/>
              <a:lstStyle/>
              <a:p>
                <a:r>
                  <a:rPr lang="en-US">
                    <a:noFill/>
                  </a:rPr>
                  <a:t> </a:t>
                </a:r>
              </a:p>
            </p:txBody>
          </p:sp>
        </mc:Fallback>
      </mc:AlternateContent>
    </p:spTree>
    <p:extLst>
      <p:ext uri="{BB962C8B-B14F-4D97-AF65-F5344CB8AC3E}">
        <p14:creationId xmlns:p14="http://schemas.microsoft.com/office/powerpoint/2010/main" val="158831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466F-FDC4-4184-A866-29377CC7BE32}"/>
              </a:ext>
            </a:extLst>
          </p:cNvPr>
          <p:cNvSpPr>
            <a:spLocks noGrp="1"/>
          </p:cNvSpPr>
          <p:nvPr>
            <p:ph type="title"/>
          </p:nvPr>
        </p:nvSpPr>
        <p:spPr/>
        <p:txBody>
          <a:bodyPr/>
          <a:lstStyle/>
          <a:p>
            <a:r>
              <a:rPr lang="tr-TR" dirty="0"/>
              <a:t>MIT Kuralı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D7AF11-4F2C-4B47-B709-2846E90528CF}"/>
                  </a:ext>
                </a:extLst>
              </p:cNvPr>
              <p:cNvSpPr>
                <a:spLocks noGrp="1"/>
              </p:cNvSpPr>
              <p:nvPr>
                <p:ph idx="1"/>
              </p:nvPr>
            </p:nvSpPr>
            <p:spPr/>
            <p:txBody>
              <a:bodyPr/>
              <a:lstStyle/>
              <a:p>
                <a:r>
                  <a:rPr lang="tr-TR" dirty="0"/>
                  <a:t>Sistem Dinamiği : </a:t>
                </a:r>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𝑑𝑦</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a14:m>
                <a:r>
                  <a:rPr lang="tr-TR" dirty="0"/>
                  <a:t> </a:t>
                </a:r>
              </a:p>
              <a:p>
                <a:r>
                  <a:rPr lang="tr-TR" dirty="0"/>
                  <a:t>Türev Operatörü : </a:t>
                </a: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𝑝𝑓</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𝑑𝑓</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𝑑𝑡</m:t>
                        </m:r>
                      </m:den>
                    </m:f>
                  </m:oMath>
                </a14:m>
                <a:endParaRPr lang="tr-TR" dirty="0"/>
              </a:p>
              <a:p>
                <a:r>
                  <a:rPr lang="tr-TR" dirty="0"/>
                  <a:t>Türev operatörü ile  Sistem Dinamiği : </a:t>
                </a: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𝑝𝑦</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a14:m>
                <a:endParaRPr lang="tr-TR" dirty="0"/>
              </a:p>
              <a:p>
                <a:r>
                  <a:rPr lang="tr-TR" dirty="0"/>
                  <a:t>Artık denklemde </a:t>
                </a:r>
                <a14:m>
                  <m:oMath xmlns:m="http://schemas.openxmlformats.org/officeDocument/2006/math">
                    <m:r>
                      <a:rPr lang="tr-TR" b="0" i="1" smtClean="0">
                        <a:latin typeface="Cambria Math" panose="02040503050406030204" pitchFamily="18" charset="0"/>
                      </a:rPr>
                      <m:t>𝑦</m:t>
                    </m:r>
                  </m:oMath>
                </a14:m>
                <a:r>
                  <a:rPr lang="tr-TR" dirty="0"/>
                  <a:t> değeri yalnız bırakılarak çekilebilir ve hata denkleminde yerine yazılır ise aşağıdaki denklem elde edilebilir.</a:t>
                </a:r>
              </a:p>
              <a:p>
                <a:endParaRPr lang="tr-TR" dirty="0"/>
              </a:p>
              <a:p>
                <a:pPr marL="0" indent="0">
                  <a:buNone/>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m:oMathPara>
                </a14:m>
                <a:endParaRPr lang="en-US" dirty="0"/>
              </a:p>
            </p:txBody>
          </p:sp>
        </mc:Choice>
        <mc:Fallback xmlns="">
          <p:sp>
            <p:nvSpPr>
              <p:cNvPr id="3" name="Content Placeholder 2">
                <a:extLst>
                  <a:ext uri="{FF2B5EF4-FFF2-40B4-BE49-F238E27FC236}">
                    <a16:creationId xmlns:a16="http://schemas.microsoft.com/office/drawing/2014/main" id="{B6D7AF11-4F2C-4B47-B709-2846E90528CF}"/>
                  </a:ext>
                </a:extLst>
              </p:cNvPr>
              <p:cNvSpPr>
                <a:spLocks noGrp="1" noRot="1" noChangeAspect="1" noMove="1" noResize="1" noEditPoints="1" noAdjustHandles="1" noChangeArrowheads="1" noChangeShapeType="1" noTextEdit="1"/>
              </p:cNvSpPr>
              <p:nvPr>
                <p:ph idx="1"/>
              </p:nvPr>
            </p:nvSpPr>
            <p:spPr>
              <a:blipFill>
                <a:blip r:embed="rId2"/>
                <a:stretch>
                  <a:fillRect l="-341" t="-145"/>
                </a:stretch>
              </a:blipFill>
            </p:spPr>
            <p:txBody>
              <a:bodyPr/>
              <a:lstStyle/>
              <a:p>
                <a:r>
                  <a:rPr lang="en-US">
                    <a:noFill/>
                  </a:rPr>
                  <a:t> </a:t>
                </a:r>
              </a:p>
            </p:txBody>
          </p:sp>
        </mc:Fallback>
      </mc:AlternateContent>
    </p:spTree>
    <p:extLst>
      <p:ext uri="{BB962C8B-B14F-4D97-AF65-F5344CB8AC3E}">
        <p14:creationId xmlns:p14="http://schemas.microsoft.com/office/powerpoint/2010/main" val="3533661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3209-F9DF-4585-A0A4-5FA2FF7AE21D}"/>
              </a:ext>
            </a:extLst>
          </p:cNvPr>
          <p:cNvSpPr>
            <a:spLocks noGrp="1"/>
          </p:cNvSpPr>
          <p:nvPr>
            <p:ph type="title"/>
          </p:nvPr>
        </p:nvSpPr>
        <p:spPr/>
        <p:txBody>
          <a:bodyPr/>
          <a:lstStyle/>
          <a:p>
            <a:r>
              <a:rPr lang="tr-TR" dirty="0"/>
              <a:t>MIT Kuralı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EC3BF2-0FDB-4461-A208-CC5E1C465D19}"/>
                  </a:ext>
                </a:extLst>
              </p:cNvPr>
              <p:cNvSpPr>
                <a:spLocks noGrp="1"/>
              </p:cNvSpPr>
              <p:nvPr>
                <p:ph idx="1"/>
              </p:nvPr>
            </p:nvSpPr>
            <p:spPr/>
            <p:txBody>
              <a:bodyPr/>
              <a:lstStyle/>
              <a:p>
                <a:pPr marL="0" indent="0">
                  <a:buNone/>
                </a:pP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tr-TR" dirty="0"/>
                  <a:t> denklemi kullanırak;</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𝑟</m:t>
                              </m:r>
                            </m:sub>
                          </m:sSub>
                        </m:num>
                        <m:den>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num>
                        <m:den>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𝑦</m:t>
                      </m:r>
                    </m:oMath>
                  </m:oMathPara>
                </a14:m>
                <a:endParaRPr lang="tr-TR" dirty="0"/>
              </a:p>
              <a:p>
                <a:pPr marL="0" indent="0">
                  <a:buNone/>
                </a:pPr>
                <a:r>
                  <a:rPr lang="tr-TR" dirty="0"/>
                  <a:t>Sistem parametleri </a:t>
                </a:r>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 </m:t>
                    </m:r>
                    <m:r>
                      <a:rPr lang="tr-TR" b="0" i="1" smtClean="0">
                        <a:latin typeface="Cambria Math" panose="02040503050406030204" pitchFamily="18" charset="0"/>
                      </a:rPr>
                      <m:t>𝑏</m:t>
                    </m:r>
                  </m:oMath>
                </a14:m>
                <a:r>
                  <a:rPr lang="tr-TR" dirty="0"/>
                  <a:t> değerlerinin bilinmemesi sebebi ile yukarıda verilen eşitlikler direk olarak kullanılamaz.</a:t>
                </a:r>
              </a:p>
              <a:p>
                <a:pPr marL="0" indent="0">
                  <a:buNone/>
                </a:pPr>
                <a:r>
                  <a:rPr lang="tr-TR" dirty="0"/>
                  <a:t>						Yaklaşım :  </a:t>
                </a: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a14:m>
                <a:endParaRPr lang="en-US" dirty="0"/>
              </a:p>
            </p:txBody>
          </p:sp>
        </mc:Choice>
        <mc:Fallback xmlns="">
          <p:sp>
            <p:nvSpPr>
              <p:cNvPr id="3" name="Content Placeholder 2">
                <a:extLst>
                  <a:ext uri="{FF2B5EF4-FFF2-40B4-BE49-F238E27FC236}">
                    <a16:creationId xmlns:a16="http://schemas.microsoft.com/office/drawing/2014/main" id="{BAEC3BF2-0FDB-4461-A208-CC5E1C465D19}"/>
                  </a:ext>
                </a:extLst>
              </p:cNvPr>
              <p:cNvSpPr>
                <a:spLocks noGrp="1" noRot="1" noChangeAspect="1" noMove="1" noResize="1" noEditPoints="1" noAdjustHandles="1" noChangeArrowheads="1" noChangeShapeType="1" noTextEdit="1"/>
              </p:cNvSpPr>
              <p:nvPr>
                <p:ph idx="1"/>
              </p:nvPr>
            </p:nvSpPr>
            <p:spPr>
              <a:blipFill>
                <a:blip r:embed="rId2"/>
                <a:stretch>
                  <a:fillRect l="-749" t="-145"/>
                </a:stretch>
              </a:blipFill>
            </p:spPr>
            <p:txBody>
              <a:bodyPr/>
              <a:lstStyle/>
              <a:p>
                <a:r>
                  <a:rPr lang="en-US">
                    <a:noFill/>
                  </a:rPr>
                  <a:t> </a:t>
                </a:r>
              </a:p>
            </p:txBody>
          </p:sp>
        </mc:Fallback>
      </mc:AlternateContent>
    </p:spTree>
    <p:extLst>
      <p:ext uri="{BB962C8B-B14F-4D97-AF65-F5344CB8AC3E}">
        <p14:creationId xmlns:p14="http://schemas.microsoft.com/office/powerpoint/2010/main" val="246457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B7F011D-F277-44B3-9B9D-10066EB62EA8}"/>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78766" y="329818"/>
            <a:ext cx="7230483" cy="3950550"/>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2285FC-2767-4715-9A12-BD613834B24E}"/>
                  </a:ext>
                </a:extLst>
              </p:cNvPr>
              <p:cNvSpPr txBox="1"/>
              <p:nvPr/>
            </p:nvSpPr>
            <p:spPr>
              <a:xfrm>
                <a:off x="1097122" y="5121059"/>
                <a:ext cx="609322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𝐾</m:t>
                              </m:r>
                            </m:e>
                            <m:sub>
                              <m:r>
                                <a:rPr lang="en-US" i="1">
                                  <a:solidFill>
                                    <a:schemeClr val="tx1"/>
                                  </a:solidFill>
                                  <a:latin typeface="Cambria Math" panose="02040503050406030204" pitchFamily="18" charset="0"/>
                                </a:rPr>
                                <m:t>𝑟</m:t>
                              </m:r>
                            </m:sub>
                          </m:sSub>
                        </m:num>
                        <m:den>
                          <m:r>
                            <a:rPr lang="en-US" i="1">
                              <a:solidFill>
                                <a:schemeClr val="tx1"/>
                              </a:solidFill>
                              <a:latin typeface="Cambria Math" panose="02040503050406030204" pitchFamily="18" charset="0"/>
                            </a:rPr>
                            <m:t>𝑑𝑡</m:t>
                          </m:r>
                        </m:den>
                      </m:f>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𝑚</m:t>
                                  </m:r>
                                </m:sub>
                              </m:sSub>
                            </m:num>
                            <m:den>
                              <m:r>
                                <a:rPr lang="en-US" i="1">
                                  <a:solidFill>
                                    <a:schemeClr val="tx1"/>
                                  </a:solidFill>
                                  <a:latin typeface="Cambria Math" panose="02040503050406030204" pitchFamily="18" charset="0"/>
                                </a:rPr>
                                <m:t>𝑝</m:t>
                              </m:r>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𝑚</m:t>
                                  </m:r>
                                </m:sub>
                              </m:sSub>
                            </m:den>
                          </m:f>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𝑐</m:t>
                              </m:r>
                            </m:sub>
                          </m:sSub>
                        </m:e>
                      </m:d>
                      <m:r>
                        <a:rPr lang="en-US" i="1">
                          <a:solidFill>
                            <a:schemeClr val="tx1"/>
                          </a:solidFill>
                          <a:latin typeface="Cambria Math" panose="02040503050406030204" pitchFamily="18" charset="0"/>
                        </a:rPr>
                        <m:t>𝑒</m:t>
                      </m:r>
                    </m:oMath>
                  </m:oMathPara>
                </a14:m>
                <a:endParaRPr lang="en-US" dirty="0">
                  <a:solidFill>
                    <a:schemeClr val="tx1"/>
                  </a:solidFill>
                </a:endParaRPr>
              </a:p>
            </p:txBody>
          </p:sp>
        </mc:Choice>
        <mc:Fallback xmlns="">
          <p:sp>
            <p:nvSpPr>
              <p:cNvPr id="6" name="TextBox 5">
                <a:extLst>
                  <a:ext uri="{FF2B5EF4-FFF2-40B4-BE49-F238E27FC236}">
                    <a16:creationId xmlns:a16="http://schemas.microsoft.com/office/drawing/2014/main" id="{132285FC-2767-4715-9A12-BD613834B24E}"/>
                  </a:ext>
                </a:extLst>
              </p:cNvPr>
              <p:cNvSpPr txBox="1">
                <a:spLocks noRot="1" noChangeAspect="1" noMove="1" noResize="1" noEditPoints="1" noAdjustHandles="1" noChangeArrowheads="1" noChangeShapeType="1" noTextEdit="1"/>
              </p:cNvSpPr>
              <p:nvPr/>
            </p:nvSpPr>
            <p:spPr>
              <a:xfrm>
                <a:off x="1097122" y="5121059"/>
                <a:ext cx="6093228" cy="7146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304063-B162-4DB9-9D13-AB9F55AC822C}"/>
                  </a:ext>
                </a:extLst>
              </p:cNvPr>
              <p:cNvSpPr txBox="1"/>
              <p:nvPr/>
            </p:nvSpPr>
            <p:spPr>
              <a:xfrm>
                <a:off x="4396479" y="5121059"/>
                <a:ext cx="621792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𝐾</m:t>
                              </m:r>
                            </m:e>
                            <m:sub>
                              <m:r>
                                <a:rPr lang="en-US" i="1">
                                  <a:solidFill>
                                    <a:schemeClr val="tx1"/>
                                  </a:solidFill>
                                  <a:latin typeface="Cambria Math" panose="02040503050406030204" pitchFamily="18" charset="0"/>
                                </a:rPr>
                                <m:t>𝑥</m:t>
                              </m:r>
                            </m:sub>
                          </m:sSub>
                        </m:num>
                        <m:den>
                          <m:r>
                            <a:rPr lang="en-US" i="1">
                              <a:solidFill>
                                <a:schemeClr val="tx1"/>
                              </a:solidFill>
                              <a:latin typeface="Cambria Math" panose="02040503050406030204" pitchFamily="18" charset="0"/>
                            </a:rPr>
                            <m:t>𝑑𝑡</m:t>
                          </m:r>
                        </m:den>
                      </m:f>
                      <m:r>
                        <a:rPr lang="en-US" i="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𝑚</m:t>
                                  </m:r>
                                </m:sub>
                              </m:sSub>
                            </m:num>
                            <m:den>
                              <m:r>
                                <a:rPr lang="en-US" i="1">
                                  <a:solidFill>
                                    <a:schemeClr val="tx1"/>
                                  </a:solidFill>
                                  <a:latin typeface="Cambria Math" panose="02040503050406030204" pitchFamily="18" charset="0"/>
                                </a:rPr>
                                <m:t>𝑝</m:t>
                              </m:r>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𝑚</m:t>
                                  </m:r>
                                </m:sub>
                              </m:sSub>
                            </m:den>
                          </m:f>
                          <m:r>
                            <a:rPr lang="en-US" i="1">
                              <a:solidFill>
                                <a:schemeClr val="tx1"/>
                              </a:solidFill>
                              <a:latin typeface="Cambria Math" panose="02040503050406030204" pitchFamily="18" charset="0"/>
                            </a:rPr>
                            <m:t>𝑦</m:t>
                          </m:r>
                        </m:e>
                      </m:d>
                      <m:r>
                        <a:rPr lang="en-US" i="1">
                          <a:solidFill>
                            <a:schemeClr val="tx1"/>
                          </a:solidFill>
                          <a:latin typeface="Cambria Math" panose="02040503050406030204" pitchFamily="18" charset="0"/>
                        </a:rPr>
                        <m:t>𝑒</m:t>
                      </m:r>
                    </m:oMath>
                  </m:oMathPara>
                </a14:m>
                <a:endParaRPr lang="en-US" dirty="0">
                  <a:solidFill>
                    <a:schemeClr val="tx1"/>
                  </a:solidFill>
                </a:endParaRPr>
              </a:p>
            </p:txBody>
          </p:sp>
        </mc:Choice>
        <mc:Fallback xmlns="">
          <p:sp>
            <p:nvSpPr>
              <p:cNvPr id="8" name="TextBox 7">
                <a:extLst>
                  <a:ext uri="{FF2B5EF4-FFF2-40B4-BE49-F238E27FC236}">
                    <a16:creationId xmlns:a16="http://schemas.microsoft.com/office/drawing/2014/main" id="{94304063-B162-4DB9-9D13-AB9F55AC822C}"/>
                  </a:ext>
                </a:extLst>
              </p:cNvPr>
              <p:cNvSpPr txBox="1">
                <a:spLocks noRot="1" noChangeAspect="1" noMove="1" noResize="1" noEditPoints="1" noAdjustHandles="1" noChangeArrowheads="1" noChangeShapeType="1" noTextEdit="1"/>
              </p:cNvSpPr>
              <p:nvPr/>
            </p:nvSpPr>
            <p:spPr>
              <a:xfrm>
                <a:off x="4396479" y="5121059"/>
                <a:ext cx="6217920" cy="714683"/>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5B9C830-FF9B-4CDA-8717-E84610D2B2F0}"/>
              </a:ext>
            </a:extLst>
          </p:cNvPr>
          <p:cNvSpPr txBox="1"/>
          <p:nvPr/>
        </p:nvSpPr>
        <p:spPr>
          <a:xfrm>
            <a:off x="3241964" y="4472247"/>
            <a:ext cx="5419898"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b="1" dirty="0">
                <a:solidFill>
                  <a:schemeClr val="tx1">
                    <a:lumMod val="95000"/>
                    <a:lumOff val="5000"/>
                  </a:schemeClr>
                </a:solidFill>
                <a:latin typeface="Arial" panose="020B0604020202020204" pitchFamily="34" charset="0"/>
                <a:cs typeface="Arial" panose="020B0604020202020204" pitchFamily="34" charset="0"/>
              </a:rPr>
              <a:t>Şekil 5. MIT Yöntemi ile MRAC Blok Diyagramı</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02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C6E747-23BD-4D99-8CDC-B7559C8DAD88}"/>
              </a:ext>
            </a:extLst>
          </p:cNvPr>
          <p:cNvPicPr>
            <a:picLocks noGrp="1" noChangeAspect="1"/>
          </p:cNvPicPr>
          <p:nvPr>
            <p:ph idx="1"/>
          </p:nvPr>
        </p:nvPicPr>
        <p:blipFill>
          <a:blip r:embed="rId2"/>
          <a:stretch>
            <a:fillRect/>
          </a:stretch>
        </p:blipFill>
        <p:spPr>
          <a:xfrm>
            <a:off x="1266806" y="637545"/>
            <a:ext cx="9240482" cy="5910113"/>
          </a:xfrm>
        </p:spPr>
      </p:pic>
      <p:sp>
        <p:nvSpPr>
          <p:cNvPr id="6" name="Rectangle 5">
            <a:extLst>
              <a:ext uri="{FF2B5EF4-FFF2-40B4-BE49-F238E27FC236}">
                <a16:creationId xmlns:a16="http://schemas.microsoft.com/office/drawing/2014/main" id="{AE9A1B61-7583-4611-B8F8-5804ACD864D2}"/>
              </a:ext>
            </a:extLst>
          </p:cNvPr>
          <p:cNvSpPr/>
          <p:nvPr/>
        </p:nvSpPr>
        <p:spPr>
          <a:xfrm>
            <a:off x="1745673" y="637545"/>
            <a:ext cx="7431578" cy="177314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F8B7BA-5069-4FCA-AA9C-3FAFF8F56ECE}"/>
              </a:ext>
            </a:extLst>
          </p:cNvPr>
          <p:cNvSpPr/>
          <p:nvPr/>
        </p:nvSpPr>
        <p:spPr>
          <a:xfrm>
            <a:off x="1745673" y="2410692"/>
            <a:ext cx="8196349" cy="79802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3F4DDF-1415-46CE-9A6B-5BBACB8122EE}"/>
              </a:ext>
            </a:extLst>
          </p:cNvPr>
          <p:cNvSpPr/>
          <p:nvPr/>
        </p:nvSpPr>
        <p:spPr>
          <a:xfrm>
            <a:off x="1745673" y="3429000"/>
            <a:ext cx="8462356" cy="172489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0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3F76-5917-4DFA-867E-42F4776DB852}"/>
              </a:ext>
            </a:extLst>
          </p:cNvPr>
          <p:cNvSpPr>
            <a:spLocks noGrp="1"/>
          </p:cNvSpPr>
          <p:nvPr>
            <p:ph type="title"/>
          </p:nvPr>
        </p:nvSpPr>
        <p:spPr/>
        <p:txBody>
          <a:bodyPr/>
          <a:lstStyle/>
          <a:p>
            <a:r>
              <a:rPr lang="tr-TR" dirty="0"/>
              <a:t>Belirsizlik Yakınsama Yaklaşımı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7CEABD-C620-4A30-87A1-89D8B8AAA0A0}"/>
                  </a:ext>
                </a:extLst>
              </p:cNvPr>
              <p:cNvSpPr>
                <a:spLocks noGrp="1"/>
              </p:cNvSpPr>
              <p:nvPr>
                <p:ph idx="1"/>
              </p:nvPr>
            </p:nvSpPr>
            <p:spPr/>
            <p:txBody>
              <a:bodyPr/>
              <a:lstStyle/>
              <a:p>
                <a:pPr algn="just"/>
                <a:r>
                  <a:rPr lang="tr-TR" dirty="0"/>
                  <a:t>Sistem dinamiklerini ifade eden sistem model parametreleri </a:t>
                </a: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tr-TR" sz="1800" dirty="0">
                    <a:effectLst/>
                    <a:latin typeface="Times New Roman" panose="02020603050405020304" pitchFamily="18" charset="0"/>
                    <a:ea typeface="Times New Roman" panose="02020603050405020304" pitchFamily="18" charset="0"/>
                  </a:rPr>
                  <a:t>ve </a:t>
                </a:r>
                <a14:m>
                  <m:oMath xmlns:m="http://schemas.openxmlformats.org/officeDocument/2006/math">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tr-TR" dirty="0"/>
                  <a:t> değerlerinin bilindiği bir durumu göz önüne alacak olursak, arzu edilen kapalı hat performansının sağlanabilmesi için olması gereken kontrol edici parametreleri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𝐾</m:t>
                        </m:r>
                      </m:e>
                      <m:sub>
                        <m:r>
                          <a:rPr lang="tr-TR" i="1">
                            <a:latin typeface="Cambria Math" panose="02040503050406030204" pitchFamily="18" charset="0"/>
                          </a:rPr>
                          <m:t>𝑟</m:t>
                        </m:r>
                      </m:sub>
                    </m:sSub>
                    <m:r>
                      <a:rPr lang="tr-TR" i="1">
                        <a:latin typeface="Cambria Math" panose="02040503050406030204" pitchFamily="18" charset="0"/>
                      </a:rPr>
                      <m:t>,</m:t>
                    </m:r>
                    <m:sSub>
                      <m:sSubPr>
                        <m:ctrlPr>
                          <a:rPr lang="en-US" i="1">
                            <a:latin typeface="Cambria Math" panose="02040503050406030204" pitchFamily="18" charset="0"/>
                          </a:rPr>
                        </m:ctrlPr>
                      </m:sSubPr>
                      <m:e>
                        <m:r>
                          <a:rPr lang="tr-TR" i="1">
                            <a:latin typeface="Cambria Math" panose="02040503050406030204" pitchFamily="18" charset="0"/>
                          </a:rPr>
                          <m:t>𝐾</m:t>
                        </m:r>
                      </m:e>
                      <m:sub>
                        <m:r>
                          <a:rPr lang="tr-TR" i="1">
                            <a:latin typeface="Cambria Math" panose="02040503050406030204" pitchFamily="18" charset="0"/>
                          </a:rPr>
                          <m:t>𝑥</m:t>
                        </m:r>
                      </m:sub>
                    </m:sSub>
                  </m:oMath>
                </a14:m>
                <a:r>
                  <a:rPr lang="tr-TR" dirty="0"/>
                  <a:t>) nominal değerlerini aşağıda verilen eşitlikler ile hesaplayabiliriz.</a:t>
                </a:r>
                <a:r>
                  <a:rPr lang="en-US" dirty="0"/>
                  <a:t> </a:t>
                </a:r>
                <a:endParaRPr lang="tr-TR" dirty="0"/>
              </a:p>
              <a:p>
                <a:pPr marL="0" indent="0">
                  <a:buNone/>
                </a:pPr>
                <a:r>
                  <a:rPr lang="tr-TR" sz="2800" dirty="0"/>
                  <a:t>                    </a:t>
                </a:r>
                <a14:m>
                  <m:oMath xmlns:m="http://schemas.openxmlformats.org/officeDocument/2006/math">
                    <m:sSub>
                      <m:sSubPr>
                        <m:ctrlPr>
                          <a:rPr lang="en-US" sz="2800" i="1">
                            <a:latin typeface="Cambria Math" panose="02040503050406030204" pitchFamily="18" charset="0"/>
                          </a:rPr>
                        </m:ctrlPr>
                      </m:sSubPr>
                      <m:e>
                        <m:r>
                          <a:rPr lang="tr-TR" sz="2800" i="1">
                            <a:latin typeface="Cambria Math" panose="02040503050406030204" pitchFamily="18" charset="0"/>
                          </a:rPr>
                          <m:t>𝐾</m:t>
                        </m:r>
                      </m:e>
                      <m:sub>
                        <m:r>
                          <a:rPr lang="tr-TR" sz="2800" i="1">
                            <a:latin typeface="Cambria Math" panose="02040503050406030204" pitchFamily="18" charset="0"/>
                          </a:rPr>
                          <m:t>𝑟</m:t>
                        </m:r>
                      </m:sub>
                    </m:sSub>
                    <m:r>
                      <a:rPr lang="tr-TR"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tr-TR" sz="2800" i="1">
                                <a:latin typeface="Cambria Math" panose="02040503050406030204" pitchFamily="18" charset="0"/>
                              </a:rPr>
                              <m:t>𝑏</m:t>
                            </m:r>
                          </m:e>
                          <m:sub>
                            <m:r>
                              <a:rPr lang="tr-TR" sz="2800" i="1">
                                <a:latin typeface="Cambria Math" panose="02040503050406030204" pitchFamily="18" charset="0"/>
                              </a:rPr>
                              <m:t>𝑚</m:t>
                            </m:r>
                          </m:sub>
                        </m:sSub>
                      </m:num>
                      <m:den>
                        <m:r>
                          <a:rPr lang="tr-TR" sz="2800" i="1">
                            <a:latin typeface="Cambria Math" panose="02040503050406030204" pitchFamily="18" charset="0"/>
                          </a:rPr>
                          <m:t>𝑏</m:t>
                        </m:r>
                      </m:den>
                    </m:f>
                    <m:r>
                      <a:rPr lang="tr-TR" sz="2800" i="1">
                        <a:latin typeface="Cambria Math" panose="02040503050406030204" pitchFamily="18" charset="0"/>
                      </a:rPr>
                      <m:t> </m:t>
                    </m:r>
                  </m:oMath>
                </a14:m>
                <a:r>
                  <a:rPr lang="tr-TR" sz="2800" dirty="0"/>
                  <a:t>,              </a:t>
                </a:r>
                <a14:m>
                  <m:oMath xmlns:m="http://schemas.openxmlformats.org/officeDocument/2006/math">
                    <m:sSub>
                      <m:sSubPr>
                        <m:ctrlPr>
                          <a:rPr lang="en-US" sz="2800" i="1">
                            <a:latin typeface="Cambria Math" panose="02040503050406030204" pitchFamily="18" charset="0"/>
                          </a:rPr>
                        </m:ctrlPr>
                      </m:sSubPr>
                      <m:e>
                        <m:r>
                          <a:rPr lang="tr-TR" sz="2800" i="1">
                            <a:latin typeface="Cambria Math" panose="02040503050406030204" pitchFamily="18" charset="0"/>
                          </a:rPr>
                          <m:t>𝐾</m:t>
                        </m:r>
                      </m:e>
                      <m:sub>
                        <m:r>
                          <a:rPr lang="tr-TR" sz="2800" i="1">
                            <a:latin typeface="Cambria Math" panose="02040503050406030204" pitchFamily="18" charset="0"/>
                          </a:rPr>
                          <m:t>𝑥</m:t>
                        </m:r>
                      </m:sub>
                    </m:sSub>
                    <m:r>
                      <a:rPr lang="tr-TR"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tr-TR" sz="2800" i="1">
                                <a:latin typeface="Cambria Math" panose="02040503050406030204" pitchFamily="18" charset="0"/>
                              </a:rPr>
                              <m:t>𝑎</m:t>
                            </m:r>
                          </m:e>
                          <m:sub>
                            <m:r>
                              <a:rPr lang="tr-TR" sz="2800" i="1">
                                <a:latin typeface="Cambria Math" panose="02040503050406030204" pitchFamily="18" charset="0"/>
                              </a:rPr>
                              <m:t>𝑚</m:t>
                            </m:r>
                          </m:sub>
                        </m:sSub>
                        <m:r>
                          <a:rPr lang="tr-TR" sz="2800" i="1">
                            <a:latin typeface="Cambria Math" panose="02040503050406030204" pitchFamily="18" charset="0"/>
                          </a:rPr>
                          <m:t>−</m:t>
                        </m:r>
                        <m:r>
                          <a:rPr lang="tr-TR" sz="2800" i="1">
                            <a:latin typeface="Cambria Math" panose="02040503050406030204" pitchFamily="18" charset="0"/>
                          </a:rPr>
                          <m:t>𝑎</m:t>
                        </m:r>
                      </m:num>
                      <m:den>
                        <m:r>
                          <a:rPr lang="tr-TR" sz="2800" i="1">
                            <a:latin typeface="Cambria Math" panose="02040503050406030204" pitchFamily="18" charset="0"/>
                          </a:rPr>
                          <m:t>𝑏</m:t>
                        </m:r>
                      </m:den>
                    </m:f>
                  </m:oMath>
                </a14:m>
                <a:endParaRPr lang="tr-TR" sz="2800" dirty="0"/>
              </a:p>
              <a:p>
                <a:pPr marL="0" indent="0" algn="just">
                  <a:buNone/>
                </a:pPr>
                <a:r>
                  <a:rPr lang="tr-TR" sz="1800" dirty="0"/>
                  <a:t>Ancak böyle bir yaklaşım, hesaplanan model parametrelerinin gerçek sistemi mükemmel derecede yansıttığını ve zamanla değişmeyeceğini varsayar. Bu durumun üstesinden gelebilmek için sistemi hesaplanan nominal değerlerden uzaklaştıran etkiler modellenerek, bu etkileri yok edecek şekilde kontrol edici çıktısı üretecek bir model referans adaptif sistem tasarlanabilir.</a:t>
                </a:r>
                <a:endParaRPr lang="en-US" sz="1800" dirty="0"/>
              </a:p>
            </p:txBody>
          </p:sp>
        </mc:Choice>
        <mc:Fallback xmlns="">
          <p:sp>
            <p:nvSpPr>
              <p:cNvPr id="3" name="Content Placeholder 2">
                <a:extLst>
                  <a:ext uri="{FF2B5EF4-FFF2-40B4-BE49-F238E27FC236}">
                    <a16:creationId xmlns:a16="http://schemas.microsoft.com/office/drawing/2014/main" id="{F77CEABD-C620-4A30-87A1-89D8B8AAA0A0}"/>
                  </a:ext>
                </a:extLst>
              </p:cNvPr>
              <p:cNvSpPr>
                <a:spLocks noGrp="1" noRot="1" noChangeAspect="1" noMove="1" noResize="1" noEditPoints="1" noAdjustHandles="1" noChangeArrowheads="1" noChangeShapeType="1" noTextEdit="1"/>
              </p:cNvSpPr>
              <p:nvPr>
                <p:ph idx="1"/>
              </p:nvPr>
            </p:nvSpPr>
            <p:spPr>
              <a:blipFill>
                <a:blip r:embed="rId2"/>
                <a:stretch>
                  <a:fillRect l="-613" t="-872" r="-681"/>
                </a:stretch>
              </a:blipFill>
            </p:spPr>
            <p:txBody>
              <a:bodyPr/>
              <a:lstStyle/>
              <a:p>
                <a:r>
                  <a:rPr lang="en-US">
                    <a:noFill/>
                  </a:rPr>
                  <a:t> </a:t>
                </a:r>
              </a:p>
            </p:txBody>
          </p:sp>
        </mc:Fallback>
      </mc:AlternateContent>
    </p:spTree>
    <p:extLst>
      <p:ext uri="{BB962C8B-B14F-4D97-AF65-F5344CB8AC3E}">
        <p14:creationId xmlns:p14="http://schemas.microsoft.com/office/powerpoint/2010/main" val="1891029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C095-B94E-4E6B-AAC5-057F9981C455}"/>
              </a:ext>
            </a:extLst>
          </p:cNvPr>
          <p:cNvSpPr>
            <a:spLocks noGrp="1"/>
          </p:cNvSpPr>
          <p:nvPr>
            <p:ph type="title"/>
          </p:nvPr>
        </p:nvSpPr>
        <p:spPr/>
        <p:txBody>
          <a:bodyPr/>
          <a:lstStyle/>
          <a:p>
            <a:r>
              <a:rPr lang="tr-TR" dirty="0"/>
              <a:t>Belirsizlik Yakınsama Yaklaşımı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A510DF-2974-482E-A6E2-288D68EEB5A6}"/>
                  </a:ext>
                </a:extLst>
              </p:cNvPr>
              <p:cNvSpPr>
                <a:spLocks noGrp="1"/>
              </p:cNvSpPr>
              <p:nvPr>
                <p:ph idx="1"/>
              </p:nvPr>
            </p:nvSpPr>
            <p:spPr>
              <a:xfrm>
                <a:off x="1103312" y="1853248"/>
                <a:ext cx="10268499" cy="4395151"/>
              </a:xfrm>
            </p:spPr>
            <p:txBody>
              <a:bodyPr>
                <a:normAutofit fontScale="40000" lnSpcReduction="20000"/>
              </a:bodyPr>
              <a:lstStyle/>
              <a:p>
                <a:r>
                  <a:rPr lang="tr-TR" sz="3800" dirty="0"/>
                  <a:t>Lineer olmayan, belirsizlikler içeren bir sistem  aşağıda gösterildiği şekilde durum-uzay modeli formunda yazılabilir.</a:t>
                </a:r>
              </a:p>
              <a:p>
                <a:endParaRPr lang="tr-TR" sz="2900" dirty="0"/>
              </a:p>
              <a:p>
                <a:pPr marL="0" indent="0">
                  <a:buNone/>
                </a:pPr>
                <a14:m>
                  <m:oMathPara xmlns:m="http://schemas.openxmlformats.org/officeDocument/2006/math">
                    <m:oMathParaPr>
                      <m:jc m:val="centerGroup"/>
                    </m:oMathParaPr>
                    <m:oMath xmlns:m="http://schemas.openxmlformats.org/officeDocument/2006/math">
                      <m:acc>
                        <m:accPr>
                          <m:chr m:val="̇"/>
                          <m:ctrlPr>
                            <a:rPr lang="en-US" sz="60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𝑥</m:t>
                          </m:r>
                        </m:e>
                      </m:acc>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𝐴𝑥</m:t>
                      </m:r>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𝐵</m:t>
                      </m:r>
                      <m:d>
                        <m:dPr>
                          <m:begChr m:val="["/>
                          <m:endChr m:val="]"/>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6000">
                              <a:effectLst/>
                              <a:latin typeface="Cambria Math" panose="02040503050406030204" pitchFamily="18" charset="0"/>
                              <a:ea typeface="Times New Roman" panose="02020603050405020304" pitchFamily="18" charset="0"/>
                              <a:cs typeface="Times New Roman" panose="02020603050405020304" pitchFamily="18" charset="0"/>
                            </a:rPr>
                            <m:t>Δ</m:t>
                          </m:r>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e>
                      </m:d>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6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60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tr-TR" sz="60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6000" dirty="0"/>
              </a:p>
              <a:p>
                <a:pPr algn="just">
                  <a:lnSpc>
                    <a:spcPct val="150000"/>
                  </a:lnSpc>
                  <a:spcAft>
                    <a:spcPts val="800"/>
                  </a:spcAft>
                </a:pPr>
                <a:r>
                  <a:rPr lang="tr-TR" sz="3800" dirty="0">
                    <a:effectLst/>
                    <a:ea typeface="Times New Roman" panose="02020603050405020304" pitchFamily="18" charset="0"/>
                    <a:cs typeface="Times New Roman" panose="02020603050405020304" pitchFamily="18" charset="0"/>
                  </a:rPr>
                  <a:t>Burada</a:t>
                </a:r>
                <a:endParaRPr lang="en-US" sz="3800" dirty="0">
                  <a:effectLs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a14:m>
                <a:r>
                  <a:rPr lang="tr-TR" sz="3800" dirty="0">
                    <a:effectLst/>
                    <a:ea typeface="Times New Roman" panose="02020603050405020304" pitchFamily="18" charset="0"/>
                    <a:cs typeface="Times New Roman" panose="02020603050405020304" pitchFamily="18" charset="0"/>
                  </a:rPr>
                  <a:t> : durum vektörü				</a:t>
                </a:r>
                <a:endParaRPr lang="en-US" sz="3800" dirty="0">
                  <a:effectLs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𝑚</m:t>
                        </m:r>
                      </m:sup>
                    </m:sSup>
                  </m:oMath>
                </a14:m>
                <a:r>
                  <a:rPr lang="tr-TR" sz="3800" dirty="0">
                    <a:effectLst/>
                    <a:ea typeface="Times New Roman" panose="02020603050405020304" pitchFamily="18" charset="0"/>
                    <a:cs typeface="Times New Roman" panose="02020603050405020304" pitchFamily="18" charset="0"/>
                  </a:rPr>
                  <a:t>: kontrol çıktısı</a:t>
                </a:r>
                <a:endParaRPr lang="en-US" sz="3800" dirty="0">
                  <a:effectLs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𝑛𝑥𝑛</m:t>
                        </m:r>
                      </m:sup>
                    </m:sSup>
                  </m:oMath>
                </a14:m>
                <a:r>
                  <a:rPr lang="tr-TR" sz="3800" dirty="0">
                    <a:effectLst/>
                    <a:ea typeface="Times New Roman" panose="02020603050405020304" pitchFamily="18" charset="0"/>
                    <a:cs typeface="Times New Roman" panose="02020603050405020304" pitchFamily="18" charset="0"/>
                  </a:rPr>
                  <a:t> :sistem matrisi</a:t>
                </a:r>
                <a:endParaRPr lang="en-US" sz="3800" dirty="0">
                  <a:effectLs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tr-TR" sz="3800" i="1"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3800" i="1"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𝑛𝑥𝑚</m:t>
                        </m:r>
                      </m:sup>
                    </m:sSup>
                  </m:oMath>
                </a14:m>
                <a:r>
                  <a:rPr lang="tr-TR" sz="3800" dirty="0">
                    <a:effectLst/>
                    <a:ea typeface="Times New Roman" panose="02020603050405020304" pitchFamily="18" charset="0"/>
                    <a:cs typeface="Times New Roman" panose="02020603050405020304" pitchFamily="18" charset="0"/>
                  </a:rPr>
                  <a:t> :input matrisi</a:t>
                </a:r>
                <a:endParaRPr lang="en-US" sz="3800" dirty="0">
                  <a:effectLs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m:rPr>
                        <m:sty m:val="p"/>
                      </m:rPr>
                      <a:rPr lang="tr-TR" sz="3800">
                        <a:effectLst/>
                        <a:latin typeface="Cambria Math" panose="02040503050406030204" pitchFamily="18" charset="0"/>
                        <a:ea typeface="Times New Roman" panose="02020603050405020304" pitchFamily="18" charset="0"/>
                        <a:cs typeface="Times New Roman" panose="02020603050405020304" pitchFamily="18" charset="0"/>
                      </a:rPr>
                      <m:t>Δ</m:t>
                    </m:r>
                  </m:oMath>
                </a14:m>
                <a:r>
                  <a:rPr lang="tr-TR" sz="3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3800" i="1">
                            <a:effectLst/>
                            <a:latin typeface="Cambria Math" panose="02040503050406030204" pitchFamily="18" charset="0"/>
                            <a:ea typeface="Times New Roman" panose="02020603050405020304" pitchFamily="18" charset="0"/>
                            <a:cs typeface="Times New Roman" panose="02020603050405020304" pitchFamily="18" charset="0"/>
                          </a:rPr>
                          <m:t>𝑚</m:t>
                        </m:r>
                      </m:sup>
                    </m:sSup>
                  </m:oMath>
                </a14:m>
                <a:r>
                  <a:rPr lang="tr-TR" sz="3800" dirty="0">
                    <a:effectLst/>
                    <a:latin typeface="Times New Roman" panose="02020603050405020304" pitchFamily="18" charset="0"/>
                    <a:ea typeface="Times New Roman" panose="02020603050405020304" pitchFamily="18" charset="0"/>
                    <a:cs typeface="Times New Roman" panose="02020603050405020304" pitchFamily="18" charset="0"/>
                  </a:rPr>
                  <a:t> : belirsizlik fonksiyonu</a:t>
                </a:r>
                <a:endParaRPr lang="en-US" sz="3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38A510DF-2974-482E-A6E2-288D68EEB5A6}"/>
                  </a:ext>
                </a:extLst>
              </p:cNvPr>
              <p:cNvSpPr>
                <a:spLocks noGrp="1" noRot="1" noChangeAspect="1" noMove="1" noResize="1" noEditPoints="1" noAdjustHandles="1" noChangeArrowheads="1" noChangeShapeType="1" noTextEdit="1"/>
              </p:cNvSpPr>
              <p:nvPr>
                <p:ph idx="1"/>
              </p:nvPr>
            </p:nvSpPr>
            <p:spPr>
              <a:xfrm>
                <a:off x="1103312" y="1853248"/>
                <a:ext cx="10268499" cy="4395151"/>
              </a:xfrm>
              <a:blipFill>
                <a:blip r:embed="rId2"/>
                <a:stretch>
                  <a:fillRect t="-12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613E9C-FF11-448C-BCC4-C60DA8423587}"/>
                  </a:ext>
                </a:extLst>
              </p:cNvPr>
              <p:cNvSpPr txBox="1"/>
              <p:nvPr/>
            </p:nvSpPr>
            <p:spPr>
              <a:xfrm>
                <a:off x="5153890" y="3429000"/>
                <a:ext cx="6217921" cy="2236510"/>
              </a:xfrm>
              <a:prstGeom prst="rect">
                <a:avLst/>
              </a:prstGeom>
              <a:noFill/>
            </p:spPr>
            <p:txBody>
              <a:bodyPr wrap="square" rtlCol="0">
                <a:spAutoFit/>
              </a:bodyPr>
              <a:lstStyle/>
              <a:p>
                <a:r>
                  <a:rPr lang="tr-TR" dirty="0">
                    <a:latin typeface="+mj-lt"/>
                  </a:rPr>
                  <a:t>Belirsizlik fonksiyonu aşağıdaki gibi parametrize edilebilir.</a:t>
                </a:r>
              </a:p>
              <a:p>
                <a:pPr/>
                <a14:m>
                  <m:oMathPara xmlns:m="http://schemas.openxmlformats.org/officeDocument/2006/math">
                    <m:oMathParaPr>
                      <m:jc m:val="centerGroup"/>
                    </m:oMathParaPr>
                    <m:oMath xmlns:m="http://schemas.openxmlformats.org/officeDocument/2006/math">
                      <m:r>
                        <m:rPr>
                          <m:sty m:val="p"/>
                        </m:rPr>
                        <a:rPr lang="tr-TR" sz="1800" smtClean="0">
                          <a:effectLst/>
                          <a:latin typeface="Cambria Math" panose="02040503050406030204" pitchFamily="18" charset="0"/>
                          <a:ea typeface="Times New Roman" panose="02020603050405020304" pitchFamily="18" charset="0"/>
                          <a:cs typeface="Times New Roman" panose="02020603050405020304" pitchFamily="18" charset="0"/>
                        </a:rPr>
                        <m:t>Δ</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𝑛</m:t>
                          </m:r>
                        </m:sup>
                      </m:sSup>
                    </m:oMath>
                  </m:oMathPara>
                </a14:m>
                <a:endParaRPr lang="tr-TR" dirty="0">
                  <a:latin typeface="+mj-lt"/>
                </a:endParaRPr>
              </a:p>
              <a:p>
                <a:pPr algn="just">
                  <a:lnSpc>
                    <a:spcPct val="150000"/>
                  </a:lnSpc>
                  <a:spcAft>
                    <a:spcPts val="800"/>
                  </a:spcAft>
                </a:pP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𝑠𝑥𝑚</m:t>
                        </m:r>
                      </m:sup>
                    </m:sSup>
                  </m:oMath>
                </a14:m>
                <a:r>
                  <a:rPr lang="tr-TR" sz="1800" dirty="0">
                    <a:effectLst/>
                    <a:latin typeface="+mj-lt"/>
                    <a:ea typeface="Times New Roman" panose="02020603050405020304" pitchFamily="18" charset="0"/>
                    <a:cs typeface="Times New Roman" panose="02020603050405020304" pitchFamily="18" charset="0"/>
                  </a:rPr>
                  <a:t> : bilinmeyen ağırlık matrisi</a:t>
                </a:r>
                <a:endParaRPr lang="en-US" sz="1800" dirty="0">
                  <a:effectLst/>
                  <a:latin typeface="+mj-lt"/>
                  <a:ea typeface="Calibri" panose="020F0502020204030204" pitchFamily="34" charset="0"/>
                  <a:cs typeface="Times New Roman" panose="02020603050405020304" pitchFamily="18" charset="0"/>
                </a:endParaRPr>
              </a:p>
              <a:p>
                <a:pPr algn="just">
                  <a:lnSpc>
                    <a:spcPct val="150000"/>
                  </a:lnSpc>
                  <a:spcAft>
                    <a:spcPts val="800"/>
                  </a:spcAft>
                </a:pPr>
                <a14:m>
                  <m:oMath xmlns:m="http://schemas.openxmlformats.org/officeDocument/2006/math">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ℝ</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𝑠</m:t>
                        </m:r>
                      </m:sup>
                    </m:sSup>
                  </m:oMath>
                </a14:m>
                <a:r>
                  <a:rPr lang="tr-TR" sz="1800" dirty="0">
                    <a:effectLst/>
                    <a:latin typeface="+mj-lt"/>
                    <a:ea typeface="Times New Roman" panose="02020603050405020304" pitchFamily="18" charset="0"/>
                    <a:cs typeface="Times New Roman" panose="02020603050405020304" pitchFamily="18" charset="0"/>
                  </a:rPr>
                  <a:t> : bilinen temel fonksiyon</a:t>
                </a:r>
                <a:endParaRPr lang="en-US" sz="1800" dirty="0">
                  <a:effectLst/>
                  <a:latin typeface="+mj-lt"/>
                  <a:ea typeface="Calibri" panose="020F0502020204030204" pitchFamily="34" charset="0"/>
                  <a:cs typeface="Times New Roman" panose="02020603050405020304" pitchFamily="18" charset="0"/>
                </a:endParaRPr>
              </a:p>
              <a:p>
                <a:endParaRPr lang="en-US" dirty="0"/>
              </a:p>
            </p:txBody>
          </p:sp>
        </mc:Choice>
        <mc:Fallback xmlns="">
          <p:sp>
            <p:nvSpPr>
              <p:cNvPr id="4" name="TextBox 3">
                <a:extLst>
                  <a:ext uri="{FF2B5EF4-FFF2-40B4-BE49-F238E27FC236}">
                    <a16:creationId xmlns:a16="http://schemas.microsoft.com/office/drawing/2014/main" id="{DE613E9C-FF11-448C-BCC4-C60DA8423587}"/>
                  </a:ext>
                </a:extLst>
              </p:cNvPr>
              <p:cNvSpPr txBox="1">
                <a:spLocks noRot="1" noChangeAspect="1" noMove="1" noResize="1" noEditPoints="1" noAdjustHandles="1" noChangeArrowheads="1" noChangeShapeType="1" noTextEdit="1"/>
              </p:cNvSpPr>
              <p:nvPr/>
            </p:nvSpPr>
            <p:spPr>
              <a:xfrm>
                <a:off x="5153890" y="3429000"/>
                <a:ext cx="6217921" cy="2236510"/>
              </a:xfrm>
              <a:prstGeom prst="rect">
                <a:avLst/>
              </a:prstGeom>
              <a:blipFill>
                <a:blip r:embed="rId3"/>
                <a:stretch>
                  <a:fillRect l="-784" t="-1639"/>
                </a:stretch>
              </a:blipFill>
            </p:spPr>
            <p:txBody>
              <a:bodyPr/>
              <a:lstStyle/>
              <a:p>
                <a:r>
                  <a:rPr lang="en-US">
                    <a:noFill/>
                  </a:rPr>
                  <a:t> </a:t>
                </a:r>
              </a:p>
            </p:txBody>
          </p:sp>
        </mc:Fallback>
      </mc:AlternateContent>
    </p:spTree>
    <p:extLst>
      <p:ext uri="{BB962C8B-B14F-4D97-AF65-F5344CB8AC3E}">
        <p14:creationId xmlns:p14="http://schemas.microsoft.com/office/powerpoint/2010/main" val="41298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1E4-425B-4969-9FDE-3EC7B8CB9DB3}"/>
              </a:ext>
            </a:extLst>
          </p:cNvPr>
          <p:cNvSpPr>
            <a:spLocks noGrp="1"/>
          </p:cNvSpPr>
          <p:nvPr>
            <p:ph type="title"/>
          </p:nvPr>
        </p:nvSpPr>
        <p:spPr/>
        <p:txBody>
          <a:bodyPr/>
          <a:lstStyle/>
          <a:p>
            <a:r>
              <a:rPr lang="tr-TR" dirty="0"/>
              <a:t>Belirsizlik Yakınsama Yöntemi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281E29-1F1B-4A3B-9594-AA1E397DDA09}"/>
                  </a:ext>
                </a:extLst>
              </p:cNvPr>
              <p:cNvSpPr>
                <a:spLocks noGrp="1"/>
              </p:cNvSpPr>
              <p:nvPr>
                <p:ph idx="1"/>
              </p:nvPr>
            </p:nvSpPr>
            <p:spPr/>
            <p:txBody>
              <a:bodyPr/>
              <a:lstStyle/>
              <a:p>
                <a:r>
                  <a:rPr lang="tr-TR" dirty="0"/>
                  <a:t>Adaptif kontrol ediciyi tasarlamaya başlamadan önce, sistem parametreleri hakkında bilgi sahibi olmamız sayesinde nominal kontrol edici çıkış sinyalini ifade edebiliriz. Nominal durum için sistem herhangi bir belirsizlik içermez.</a:t>
                </a:r>
              </a:p>
              <a:p>
                <a:pPr marL="0" indent="0">
                  <a:buNone/>
                </a:pPr>
                <a14:m>
                  <m:oMathPara xmlns:m="http://schemas.openxmlformats.org/officeDocument/2006/math">
                    <m:oMathParaPr>
                      <m:jc m:val="centerGroup"/>
                    </m:oMathParaPr>
                    <m:oMath xmlns:m="http://schemas.openxmlformats.org/officeDocument/2006/math">
                      <m:r>
                        <m:rPr>
                          <m:sty m:val="p"/>
                        </m:rPr>
                        <a:rPr lang="tr-TR" sz="1800" smtClean="0">
                          <a:effectLst/>
                          <a:latin typeface="Cambria Math" panose="02040503050406030204" pitchFamily="18" charset="0"/>
                          <a:ea typeface="Times New Roman" panose="02020603050405020304" pitchFamily="18" charset="0"/>
                          <a:cs typeface="Times New Roman" panose="02020603050405020304" pitchFamily="18" charset="0"/>
                        </a:rPr>
                        <m:t>Δ</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tr-TR" dirty="0"/>
              </a:p>
              <a:p>
                <a:pPr marL="0" indent="0">
                  <a:buNone/>
                </a:pPr>
                <a:r>
                  <a:rPr lang="tr-TR" dirty="0"/>
                  <a:t>Burada </a:t>
                </a:r>
                <a14:m>
                  <m:oMath xmlns:m="http://schemas.openxmlformats.org/officeDocument/2006/math">
                    <m:r>
                      <a:rPr lang="tr-TR" sz="2000" i="1" smtClean="0">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tr-TR" dirty="0"/>
                  <a:t> güçlendirilmiş kontrol sinyalini,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𝑢</m:t>
                        </m:r>
                      </m:e>
                      <m:sub>
                        <m:r>
                          <a:rPr lang="tr-TR" i="1">
                            <a:latin typeface="Cambria Math" panose="02040503050406030204" pitchFamily="18" charset="0"/>
                          </a:rPr>
                          <m:t>𝑛</m:t>
                        </m:r>
                      </m:sub>
                    </m:sSub>
                  </m:oMath>
                </a14:m>
                <a:r>
                  <a:rPr lang="tr-TR" dirty="0"/>
                  <a:t> nominal kontrol sinyalini, </a:t>
                </a:r>
                <a14:m>
                  <m:oMath xmlns:m="http://schemas.openxmlformats.org/officeDocument/2006/math">
                    <m:sSub>
                      <m:sSubPr>
                        <m:ctrlPr>
                          <a:rPr lang="en-US" i="1">
                            <a:latin typeface="Cambria Math" panose="02040503050406030204" pitchFamily="18" charset="0"/>
                          </a:rPr>
                        </m:ctrlPr>
                      </m:sSubPr>
                      <m:e>
                        <m:r>
                          <a:rPr lang="tr-TR" i="1">
                            <a:latin typeface="Cambria Math" panose="02040503050406030204" pitchFamily="18" charset="0"/>
                          </a:rPr>
                          <m:t>𝑢</m:t>
                        </m:r>
                      </m:e>
                      <m:sub>
                        <m:r>
                          <a:rPr lang="tr-TR" i="1">
                            <a:latin typeface="Cambria Math" panose="02040503050406030204" pitchFamily="18" charset="0"/>
                          </a:rPr>
                          <m:t>𝑎𝑑</m:t>
                        </m:r>
                      </m:sub>
                    </m:sSub>
                    <m:r>
                      <a:rPr lang="tr-TR" i="1">
                        <a:latin typeface="Cambria Math" panose="02040503050406030204" pitchFamily="18" charset="0"/>
                      </a:rPr>
                      <m:t>(</m:t>
                    </m:r>
                    <m:r>
                      <a:rPr lang="tr-TR" i="1">
                        <a:latin typeface="Cambria Math" panose="02040503050406030204" pitchFamily="18" charset="0"/>
                      </a:rPr>
                      <m:t>𝑡</m:t>
                    </m:r>
                    <m:r>
                      <a:rPr lang="tr-TR" i="1">
                        <a:latin typeface="Cambria Math" panose="02040503050406030204" pitchFamily="18" charset="0"/>
                      </a:rPr>
                      <m:t>)</m:t>
                    </m:r>
                  </m:oMath>
                </a14:m>
                <a:r>
                  <a:rPr lang="tr-TR" dirty="0"/>
                  <a:t> ise adaptif kontrol sinyalini ifade eder. Nominal durum için adaptif kontrol çıkışı sıfır olur ve sistem modeli denklemi ve nominal durum için kontrol sinyali  aşağıdaki gibi ifade edilebilir.</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0281E29-1F1B-4A3B-9594-AA1E397DDA09}"/>
                  </a:ext>
                </a:extLst>
              </p:cNvPr>
              <p:cNvSpPr>
                <a:spLocks noGrp="1" noRot="1" noChangeAspect="1" noMove="1" noResize="1" noEditPoints="1" noAdjustHandles="1" noChangeArrowheads="1" noChangeShapeType="1" noTextEdit="1"/>
              </p:cNvSpPr>
              <p:nvPr>
                <p:ph idx="1"/>
              </p:nvPr>
            </p:nvSpPr>
            <p:spPr>
              <a:blipFill>
                <a:blip r:embed="rId2"/>
                <a:stretch>
                  <a:fillRect l="-749" t="-872"/>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CC817E8D-F7FC-43D4-88DC-7BC47226A897}"/>
              </a:ext>
            </a:extLst>
          </p:cNvPr>
          <p:cNvSpPr txBox="1">
            <a:spLocks/>
          </p:cNvSpPr>
          <p:nvPr/>
        </p:nvSpPr>
        <p:spPr>
          <a:xfrm>
            <a:off x="1104293" y="2036292"/>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a:p>
        </p:txBody>
      </p:sp>
    </p:spTree>
    <p:extLst>
      <p:ext uri="{BB962C8B-B14F-4D97-AF65-F5344CB8AC3E}">
        <p14:creationId xmlns:p14="http://schemas.microsoft.com/office/powerpoint/2010/main" val="276357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3829-C9B5-4DDF-889F-A62905050A06}"/>
              </a:ext>
            </a:extLst>
          </p:cNvPr>
          <p:cNvSpPr>
            <a:spLocks noGrp="1"/>
          </p:cNvSpPr>
          <p:nvPr>
            <p:ph type="title"/>
          </p:nvPr>
        </p:nvSpPr>
        <p:spPr/>
        <p:txBody>
          <a:bodyPr/>
          <a:lstStyle/>
          <a:p>
            <a:r>
              <a:rPr lang="tr-TR" dirty="0"/>
              <a:t>Belirsizlik Yakınsama Yöntemi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C70864-05F2-47EC-85E8-481F711F2C59}"/>
                  </a:ext>
                </a:extLst>
              </p:cNvPr>
              <p:cNvSpPr>
                <a:spLocks noGrp="1"/>
              </p:cNvSpPr>
              <p:nvPr>
                <p:ph idx="1"/>
              </p:nvPr>
            </p:nvSpPr>
            <p:spPr/>
            <p:txBody>
              <a:bodyPr/>
              <a:lstStyle/>
              <a:p>
                <a:r>
                  <a:rPr lang="tr-TR" dirty="0"/>
                  <a:t>Adaptif kontrol sinyali, sistem belirsizliklerini ortadan kaldıracak şekilde seçilmelidir.</a:t>
                </a:r>
              </a:p>
              <a:p>
                <a:endParaRPr lang="tr-TR" dirty="0"/>
              </a:p>
              <a:p>
                <a:pPr marL="0" indent="0">
                  <a:buNone/>
                </a:pPr>
                <a14:m>
                  <m:oMathPara xmlns:m="http://schemas.openxmlformats.org/officeDocument/2006/math">
                    <m:oMathParaPr>
                      <m:jc m:val="centerGroup"/>
                    </m:oMathParaPr>
                    <m:oMath xmlns:m="http://schemas.openxmlformats.org/officeDocument/2006/math">
                      <m:r>
                        <m:rPr>
                          <m:sty m:val="p"/>
                        </m:rPr>
                        <a:rPr lang="tr-TR" sz="1800" smtClean="0">
                          <a:effectLst/>
                          <a:latin typeface="Cambria Math" panose="02040503050406030204" pitchFamily="18" charset="0"/>
                          <a:ea typeface="Times New Roman" panose="02020603050405020304" pitchFamily="18" charset="0"/>
                          <a:cs typeface="Times New Roman" panose="02020603050405020304" pitchFamily="18" charset="0"/>
                        </a:rPr>
                        <m:t>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tr-TR" dirty="0"/>
              </a:p>
              <a:p>
                <a:pPr marL="0" indent="0">
                  <a:buNone/>
                </a:pPr>
                <a:r>
                  <a:rPr lang="tr-TR" dirty="0"/>
                  <a:t>Hata dinamiği incelenirse;</a:t>
                </a:r>
              </a:p>
              <a:p>
                <a:pPr marL="0" indent="0">
                  <a:buNone/>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𝑒</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800">
                              <a:effectLst/>
                              <a:latin typeface="Cambria Math" panose="02040503050406030204" pitchFamily="18" charset="0"/>
                              <a:ea typeface="Times New Roman" panose="02020603050405020304" pitchFamily="18" charset="0"/>
                              <a:cs typeface="Times New Roman" panose="02020603050405020304" pitchFamily="18" charset="0"/>
                            </a:rPr>
                            <m:t>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oMath>
                  </m:oMathPara>
                </a14:m>
                <a:endParaRPr lang="tr-TR"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buNone/>
                </a:pPr>
                <a:br>
                  <a:rPr lang="tr-TR" sz="1800" i="1" dirty="0">
                    <a:effectLst/>
                    <a:latin typeface="Cambria Math" panose="02040503050406030204" pitchFamily="18" charset="0"/>
                    <a:ea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eqArr>
                        <m:eqArr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e>
                          </m:d>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800">
                                  <a:effectLst/>
                                  <a:latin typeface="Cambria Math" panose="02040503050406030204" pitchFamily="18" charset="0"/>
                                  <a:ea typeface="Times New Roman" panose="02020603050405020304" pitchFamily="18" charset="0"/>
                                  <a:cs typeface="Times New Roman" panose="02020603050405020304" pitchFamily="18" charset="0"/>
                                </a:rPr>
                                <m:t>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eqAr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1C70864-05F2-47EC-85E8-481F711F2C59}"/>
                  </a:ext>
                </a:extLst>
              </p:cNvPr>
              <p:cNvSpPr>
                <a:spLocks noGrp="1" noRot="1" noChangeAspect="1" noMove="1" noResize="1" noEditPoints="1" noAdjustHandles="1" noChangeArrowheads="1" noChangeShapeType="1" noTextEdit="1"/>
              </p:cNvSpPr>
              <p:nvPr>
                <p:ph idx="1"/>
              </p:nvPr>
            </p:nvSpPr>
            <p:spPr>
              <a:blipFill>
                <a:blip r:embed="rId2"/>
                <a:stretch>
                  <a:fillRect l="-749" t="-872"/>
                </a:stretch>
              </a:blipFill>
            </p:spPr>
            <p:txBody>
              <a:bodyPr/>
              <a:lstStyle/>
              <a:p>
                <a:r>
                  <a:rPr lang="en-US">
                    <a:noFill/>
                  </a:rPr>
                  <a:t> </a:t>
                </a:r>
              </a:p>
            </p:txBody>
          </p:sp>
        </mc:Fallback>
      </mc:AlternateContent>
    </p:spTree>
    <p:extLst>
      <p:ext uri="{BB962C8B-B14F-4D97-AF65-F5344CB8AC3E}">
        <p14:creationId xmlns:p14="http://schemas.microsoft.com/office/powerpoint/2010/main" val="146745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7510-C605-4A72-843D-5B7761AF939E}"/>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EE5E2-5A2F-460B-8C8F-126895BD5620}"/>
                  </a:ext>
                </a:extLst>
              </p:cNvPr>
              <p:cNvSpPr>
                <a:spLocks noGrp="1"/>
              </p:cNvSpPr>
              <p:nvPr>
                <p:ph idx="1"/>
              </p:nvPr>
            </p:nvSpPr>
            <p:spPr/>
            <p:txBody>
              <a:bodyPr/>
              <a:lstStyle/>
              <a:p>
                <a:pPr marL="0" indent="0">
                  <a:buNone/>
                </a:pPr>
                <a14:m>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𝑟</m:t>
                        </m:r>
                      </m:sub>
                    </m:sSub>
                  </m:oMath>
                </a14:m>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  yaklaşımları kullanılır ve yerine konursa,</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800">
                              <a:effectLst/>
                              <a:latin typeface="Cambria Math" panose="02040503050406030204" pitchFamily="18" charset="0"/>
                              <a:ea typeface="Times New Roman" panose="02020603050405020304" pitchFamily="18" charset="0"/>
                              <a:cs typeface="Times New Roman" panose="02020603050405020304" pitchFamily="18" charset="0"/>
                            </a:rPr>
                            <m:t>Δ</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(1)</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d>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(2)</m:t>
                      </m:r>
                    </m:oMath>
                  </m:oMathPara>
                </a14:m>
                <a:endParaRPr lang="tr-TR" dirty="0"/>
              </a:p>
              <a:p>
                <a:pPr marL="0" indent="0">
                  <a:buNone/>
                </a:pPr>
                <a:endParaRPr lang="tr-TR" dirty="0"/>
              </a:p>
              <a:p>
                <a:pPr marL="0" indent="0">
                  <a:buNone/>
                </a:pPr>
                <a14:m>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oMath>
                </a14:m>
                <a:r>
                  <a:rPr lang="tr-TR" dirty="0"/>
                  <a:t> ifadesi tanımlanır ise, </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d>
                        <m:dPr>
                          <m:ctrlPr>
                            <a:rPr lang="tr-TR"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 (3)</m:t>
                      </m:r>
                    </m:oMath>
                  </m:oMathPara>
                </a14:m>
                <a:endParaRPr lang="tr-TR" dirty="0"/>
              </a:p>
              <a:p>
                <a:pPr marL="0" indent="0">
                  <a:buNone/>
                </a:pPr>
                <a:r>
                  <a:rPr lang="tr-TR" dirty="0"/>
                  <a:t>Elde edilir ve, eşitlik incelendiğinde, hata değerinini asimptotik olarak sıfıra sürecek bir ağırlık güncellme yasası türetilmesi gerektiği görülür.</a:t>
                </a:r>
                <a:endParaRPr lang="en-US" dirty="0"/>
              </a:p>
            </p:txBody>
          </p:sp>
        </mc:Choice>
        <mc:Fallback xmlns="">
          <p:sp>
            <p:nvSpPr>
              <p:cNvPr id="3" name="Content Placeholder 2">
                <a:extLst>
                  <a:ext uri="{FF2B5EF4-FFF2-40B4-BE49-F238E27FC236}">
                    <a16:creationId xmlns:a16="http://schemas.microsoft.com/office/drawing/2014/main" id="{8D3EE5E2-5A2F-460B-8C8F-126895BD5620}"/>
                  </a:ext>
                </a:extLst>
              </p:cNvPr>
              <p:cNvSpPr>
                <a:spLocks noGrp="1" noRot="1" noChangeAspect="1" noMove="1" noResize="1" noEditPoints="1" noAdjustHandles="1" noChangeArrowheads="1" noChangeShapeType="1" noTextEdit="1"/>
              </p:cNvSpPr>
              <p:nvPr>
                <p:ph idx="1"/>
              </p:nvPr>
            </p:nvSpPr>
            <p:spPr>
              <a:blipFill>
                <a:blip r:embed="rId2"/>
                <a:stretch>
                  <a:fillRect l="-749" t="-872" b="-872"/>
                </a:stretch>
              </a:blipFill>
            </p:spPr>
            <p:txBody>
              <a:bodyPr/>
              <a:lstStyle/>
              <a:p>
                <a:r>
                  <a:rPr lang="en-US">
                    <a:noFill/>
                  </a:rPr>
                  <a:t> </a:t>
                </a:r>
              </a:p>
            </p:txBody>
          </p:sp>
        </mc:Fallback>
      </mc:AlternateContent>
    </p:spTree>
    <p:extLst>
      <p:ext uri="{BB962C8B-B14F-4D97-AF65-F5344CB8AC3E}">
        <p14:creationId xmlns:p14="http://schemas.microsoft.com/office/powerpoint/2010/main" val="217749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E9F8-581C-4B12-94E4-8A231B4BE039}"/>
              </a:ext>
            </a:extLst>
          </p:cNvPr>
          <p:cNvSpPr>
            <a:spLocks noGrp="1"/>
          </p:cNvSpPr>
          <p:nvPr>
            <p:ph type="title"/>
          </p:nvPr>
        </p:nvSpPr>
        <p:spPr>
          <a:xfrm>
            <a:off x="695987" y="884980"/>
            <a:ext cx="9404723" cy="1400530"/>
          </a:xfrm>
        </p:spPr>
        <p:txBody>
          <a:bodyPr/>
          <a:lstStyle/>
          <a:p>
            <a:r>
              <a:rPr lang="tr-TR" dirty="0"/>
              <a:t>Kontrol Yöntemleri</a:t>
            </a:r>
            <a:endParaRPr lang="en-US" dirty="0"/>
          </a:p>
        </p:txBody>
      </p:sp>
      <p:sp>
        <p:nvSpPr>
          <p:cNvPr id="3" name="Content Placeholder 2">
            <a:extLst>
              <a:ext uri="{FF2B5EF4-FFF2-40B4-BE49-F238E27FC236}">
                <a16:creationId xmlns:a16="http://schemas.microsoft.com/office/drawing/2014/main" id="{FB8E4973-6AF9-489D-A5DB-58917519B510}"/>
              </a:ext>
            </a:extLst>
          </p:cNvPr>
          <p:cNvSpPr>
            <a:spLocks noGrp="1"/>
          </p:cNvSpPr>
          <p:nvPr>
            <p:ph idx="1"/>
          </p:nvPr>
        </p:nvSpPr>
        <p:spPr>
          <a:xfrm>
            <a:off x="1103312" y="2052918"/>
            <a:ext cx="9404723" cy="4195481"/>
          </a:xfrm>
        </p:spPr>
        <p:txBody>
          <a:bodyPr>
            <a:normAutofit/>
          </a:bodyPr>
          <a:lstStyle/>
          <a:p>
            <a:pPr>
              <a:lnSpc>
                <a:spcPct val="150000"/>
              </a:lnSpc>
            </a:pPr>
            <a:r>
              <a:rPr lang="tr-TR" sz="1800" dirty="0"/>
              <a:t> PID Kontrol </a:t>
            </a:r>
          </a:p>
          <a:p>
            <a:pPr>
              <a:lnSpc>
                <a:spcPct val="150000"/>
              </a:lnSpc>
            </a:pPr>
            <a:r>
              <a:rPr lang="tr-TR" sz="1800" dirty="0"/>
              <a:t>Model Referans Adaptif Kontrol</a:t>
            </a:r>
          </a:p>
          <a:p>
            <a:pPr lvl="1">
              <a:lnSpc>
                <a:spcPct val="150000"/>
              </a:lnSpc>
            </a:pPr>
            <a:r>
              <a:rPr lang="tr-TR" dirty="0"/>
              <a:t>MIT  Yöntemi</a:t>
            </a:r>
          </a:p>
          <a:p>
            <a:pPr lvl="1">
              <a:lnSpc>
                <a:spcPct val="150000"/>
              </a:lnSpc>
            </a:pPr>
            <a:r>
              <a:rPr lang="tr-TR" dirty="0"/>
              <a:t>Lyapunov Yöntemi</a:t>
            </a:r>
          </a:p>
          <a:p>
            <a:pPr marL="347472" lvl="1">
              <a:lnSpc>
                <a:spcPct val="150000"/>
              </a:lnSpc>
            </a:pPr>
            <a:r>
              <a:rPr lang="tr-TR" dirty="0"/>
              <a:t>Belirsizlik Yakınsama Yöntemi ile MRAC</a:t>
            </a:r>
          </a:p>
          <a:p>
            <a:pPr marL="747522" lvl="2">
              <a:lnSpc>
                <a:spcPct val="150000"/>
              </a:lnSpc>
            </a:pPr>
            <a:r>
              <a:rPr lang="tr-TR" sz="1800" dirty="0"/>
              <a:t>Polinomial Fonksiyon</a:t>
            </a:r>
          </a:p>
          <a:p>
            <a:pPr marL="747522" lvl="2">
              <a:lnSpc>
                <a:spcPct val="150000"/>
              </a:lnSpc>
            </a:pPr>
            <a:r>
              <a:rPr lang="tr-TR" sz="1800" dirty="0"/>
              <a:t>Radyal Temelli Fonksiyon</a:t>
            </a:r>
          </a:p>
        </p:txBody>
      </p:sp>
    </p:spTree>
    <p:extLst>
      <p:ext uri="{BB962C8B-B14F-4D97-AF65-F5344CB8AC3E}">
        <p14:creationId xmlns:p14="http://schemas.microsoft.com/office/powerpoint/2010/main" val="3448724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4EBE0-85A6-42DE-A4BD-00ED61BDFA45}"/>
                  </a:ext>
                </a:extLst>
              </p:cNvPr>
              <p:cNvSpPr>
                <a:spLocks noGrp="1"/>
              </p:cNvSpPr>
              <p:nvPr>
                <p:ph idx="1"/>
              </p:nvPr>
            </p:nvSpPr>
            <p:spPr>
              <a:xfrm>
                <a:off x="1818206" y="789383"/>
                <a:ext cx="8946541" cy="4663766"/>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&gt;0</m:t>
                      </m:r>
                    </m:oMath>
                  </m:oMathPara>
                </a14:m>
                <a:endParaRPr lang="tr-TR" dirty="0"/>
              </a:p>
              <a:p>
                <a:pPr marL="0" indent="0">
                  <a:buNone/>
                </a:pPr>
                <a:r>
                  <a:rPr lang="tr-TR" sz="1800" dirty="0">
                    <a:effectLst/>
                    <a:latin typeface="Times New Roman" panose="02020603050405020304" pitchFamily="18" charset="0"/>
                    <a:ea typeface="Times New Roman" panose="02020603050405020304" pitchFamily="18" charset="0"/>
                  </a:rPr>
                  <a:t>Burada </a:t>
                </a:r>
                <a14:m>
                  <m:oMath xmlns:m="http://schemas.openxmlformats.org/officeDocument/2006/math">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oMath>
                </a14:m>
                <a:r>
                  <a:rPr lang="tr-TR" sz="1800" dirty="0">
                    <a:effectLst/>
                    <a:latin typeface="Times New Roman" panose="02020603050405020304" pitchFamily="18" charset="0"/>
                    <a:ea typeface="Times New Roman" panose="02020603050405020304" pitchFamily="18" charset="0"/>
                  </a:rPr>
                  <a:t> öğrenme hızını gösterir. Fakat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tr-TR" sz="1800" dirty="0">
                    <a:effectLst/>
                    <a:latin typeface="Times New Roman" panose="02020603050405020304" pitchFamily="18" charset="0"/>
                    <a:ea typeface="Times New Roman" panose="02020603050405020304" pitchFamily="18" charset="0"/>
                  </a:rPr>
                  <a:t> fonksiyonun nasıl olması gerektiğine karar verilmelidir. Bu amaç için aşağıda tanımlanan Lyapunov fonksiyon adayı incelenir.</a:t>
                </a:r>
              </a:p>
              <a:p>
                <a:pPr marL="0" indent="0">
                  <a:buNone/>
                </a:pPr>
                <a:endParaRPr lang="tr-TR" sz="1800" dirty="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𝑉</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𝑉</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e>
                      </m:acc>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acc>
                      <m:r>
                        <a:rPr lang="tr-TR" sz="1800" b="0" i="1" smtClean="0">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tr-TR"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𝑉</m:t>
                          </m:r>
                        </m:e>
                      </m:acc>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d>
                        <m:dPr>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𝐵</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𝛽</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+2</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e>
                            <m: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d>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sz="1800" b="0" i="1" smtClean="0">
                          <a:effectLst/>
                          <a:latin typeface="Cambria Math" panose="02040503050406030204" pitchFamily="18" charset="0"/>
                          <a:ea typeface="Cambria Math" panose="02040503050406030204" pitchFamily="18" charset="0"/>
                          <a:cs typeface="Cambria Math" panose="02040503050406030204" pitchFamily="18" charset="0"/>
                        </a:rPr>
                        <m:t>=</m:t>
                      </m:r>
                      <m:r>
                        <a:rPr lang="tr-TR" sz="1800" i="1" smtClean="0">
                          <a:effectLst/>
                          <a:latin typeface="Cambria Math" panose="02040503050406030204" pitchFamily="18" charset="0"/>
                          <a:ea typeface="Cambria Math" panose="02040503050406030204" pitchFamily="18" charset="0"/>
                          <a:cs typeface="Cambria Math" panose="02040503050406030204" pitchFamily="18" charset="0"/>
                        </a:rPr>
                        <m:t>2</m:t>
                      </m:r>
                      <m:sSup>
                        <m:sSup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p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𝑒</m:t>
                          </m:r>
                        </m:e>
                        <m:sup>
                          <m:r>
                            <a:rPr lang="tr-TR" sz="1800" i="1">
                              <a:effectLst/>
                              <a:latin typeface="Cambria Math" panose="02040503050406030204" pitchFamily="18" charset="0"/>
                              <a:ea typeface="Cambria Math" panose="02040503050406030204" pitchFamily="18" charset="0"/>
                              <a:cs typeface="Cambria Math" panose="02040503050406030204" pitchFamily="18" charset="0"/>
                            </a:rPr>
                            <m:t>2</m:t>
                          </m:r>
                        </m:sup>
                      </m:sSup>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𝐴</m:t>
                          </m:r>
                        </m:e>
                        <m:sub>
                          <m:r>
                            <a:rPr lang="tr-TR" sz="1800" i="1">
                              <a:effectLst/>
                              <a:latin typeface="Cambria Math" panose="02040503050406030204" pitchFamily="18" charset="0"/>
                              <a:ea typeface="Cambria Math" panose="02040503050406030204" pitchFamily="18" charset="0"/>
                              <a:cs typeface="Cambria Math" panose="02040503050406030204" pitchFamily="18" charset="0"/>
                            </a:rPr>
                            <m:t>𝑚</m:t>
                          </m:r>
                        </m:sub>
                      </m:sSub>
                      <m:r>
                        <a:rPr lang="tr-TR" sz="1800" i="1">
                          <a:effectLst/>
                          <a:latin typeface="Cambria Math" panose="02040503050406030204" pitchFamily="18" charset="0"/>
                          <a:ea typeface="Cambria Math" panose="02040503050406030204" pitchFamily="18" charset="0"/>
                          <a:cs typeface="Cambria Math" panose="02040503050406030204" pitchFamily="18" charset="0"/>
                        </a:rPr>
                        <m:t>−2</m:t>
                      </m:r>
                      <m:sSup>
                        <m:sSup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pPr>
                        <m:e>
                          <m:acc>
                            <m:accPr>
                              <m:chr m:val="̃"/>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acc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𝑊</m:t>
                              </m:r>
                            </m:e>
                          </m:acc>
                        </m:e>
                        <m:sup>
                          <m:r>
                            <a:rPr lang="tr-TR" sz="1800" i="1">
                              <a:effectLst/>
                              <a:latin typeface="Cambria Math" panose="02040503050406030204" pitchFamily="18" charset="0"/>
                              <a:ea typeface="Cambria Math" panose="02040503050406030204" pitchFamily="18" charset="0"/>
                              <a:cs typeface="Cambria Math" panose="02040503050406030204" pitchFamily="18" charset="0"/>
                            </a:rPr>
                            <m:t>𝑇</m:t>
                          </m:r>
                        </m:sup>
                      </m:sSup>
                      <m:d>
                        <m:dPr>
                          <m:begChr m:val="["/>
                          <m:endChr m:val="]"/>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𝑓</m:t>
                              </m:r>
                            </m:e>
                            <m:sub>
                              <m:r>
                                <a:rPr lang="tr-TR" sz="1800" i="1">
                                  <a:effectLst/>
                                  <a:latin typeface="Cambria Math" panose="02040503050406030204" pitchFamily="18" charset="0"/>
                                  <a:ea typeface="Cambria Math" panose="02040503050406030204" pitchFamily="18" charset="0"/>
                                  <a:cs typeface="Cambria Math" panose="02040503050406030204" pitchFamily="18" charset="0"/>
                                </a:rPr>
                                <m:t>𝑎𝑑</m:t>
                              </m:r>
                            </m:sub>
                          </m:sSub>
                          <m:d>
                            <m:d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r>
                                <a:rPr lang="tr-TR" sz="1800" i="1">
                                  <a:effectLst/>
                                  <a:latin typeface="Cambria Math" panose="02040503050406030204" pitchFamily="18" charset="0"/>
                                  <a:ea typeface="Cambria Math" panose="02040503050406030204" pitchFamily="18" charset="0"/>
                                  <a:cs typeface="Cambria Math" panose="02040503050406030204" pitchFamily="18" charset="0"/>
                                </a:rPr>
                                <m:t>.</m:t>
                              </m:r>
                            </m:e>
                          </m:d>
                          <m:r>
                            <a:rPr lang="tr-TR" sz="1800" i="1">
                              <a:effectLst/>
                              <a:latin typeface="Cambria Math" panose="02040503050406030204" pitchFamily="18" charset="0"/>
                              <a:ea typeface="Cambria Math" panose="02040503050406030204" pitchFamily="18" charset="0"/>
                              <a:cs typeface="Cambria Math" panose="02040503050406030204" pitchFamily="18" charset="0"/>
                            </a:rPr>
                            <m:t>−</m:t>
                          </m:r>
                          <m:r>
                            <a:rPr lang="tr-TR" sz="1800" i="1">
                              <a:effectLst/>
                              <a:latin typeface="Cambria Math" panose="02040503050406030204" pitchFamily="18" charset="0"/>
                              <a:ea typeface="Cambria Math" panose="02040503050406030204" pitchFamily="18" charset="0"/>
                              <a:cs typeface="Cambria Math" panose="02040503050406030204" pitchFamily="18" charset="0"/>
                            </a:rPr>
                            <m:t>𝛽</m:t>
                          </m:r>
                          <m:r>
                            <a:rPr lang="tr-TR" sz="1800" i="1">
                              <a:effectLst/>
                              <a:latin typeface="Cambria Math" panose="02040503050406030204" pitchFamily="18" charset="0"/>
                              <a:ea typeface="Cambria Math" panose="02040503050406030204" pitchFamily="18" charset="0"/>
                              <a:cs typeface="Cambria Math" panose="02040503050406030204" pitchFamily="18" charset="0"/>
                            </a:rPr>
                            <m:t>𝑥</m:t>
                          </m:r>
                          <m:d>
                            <m:d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𝑡</m:t>
                              </m:r>
                            </m:e>
                          </m:d>
                          <m:r>
                            <a:rPr lang="tr-TR" sz="1800" i="1">
                              <a:effectLst/>
                              <a:latin typeface="Cambria Math" panose="02040503050406030204" pitchFamily="18" charset="0"/>
                              <a:ea typeface="Cambria Math" panose="02040503050406030204" pitchFamily="18" charset="0"/>
                              <a:cs typeface="Cambria Math" panose="02040503050406030204" pitchFamily="18" charset="0"/>
                            </a:rPr>
                            <m:t>𝑒𝐵</m:t>
                          </m:r>
                        </m:e>
                      </m:d>
                      <m:r>
                        <a:rPr lang="tr-TR" sz="1800" b="0" i="1" smtClean="0">
                          <a:effectLst/>
                          <a:latin typeface="Cambria Math" panose="02040503050406030204" pitchFamily="18" charset="0"/>
                          <a:ea typeface="Cambria Math" panose="02040503050406030204" pitchFamily="18" charset="0"/>
                          <a:cs typeface="Cambria Math" panose="02040503050406030204" pitchFamily="18" charset="0"/>
                        </a:rPr>
                        <m:t>(3)</m:t>
                      </m:r>
                    </m:oMath>
                  </m:oMathPara>
                </a14:m>
                <a:endParaRPr lang="tr-TR" dirty="0"/>
              </a:p>
              <a:p>
                <a:pPr marL="0" indent="0">
                  <a:buNone/>
                </a:pPr>
                <a:r>
                  <a:rPr lang="tr-TR" sz="18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𝑎𝑑</m:t>
                        </m:r>
                      </m:sub>
                    </m:sSub>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Cambria Math" panose="02040503050406030204" pitchFamily="18" charset="0"/>
                        <a:cs typeface="Cambria Math" panose="02040503050406030204" pitchFamily="18" charset="0"/>
                      </a:rPr>
                      <m:t>𝛽</m:t>
                    </m:r>
                    <m:r>
                      <a:rPr lang="tr-TR" sz="1800" i="1">
                        <a:effectLst/>
                        <a:latin typeface="Cambria Math" panose="02040503050406030204" pitchFamily="18" charset="0"/>
                        <a:ea typeface="Cambria Math" panose="02040503050406030204" pitchFamily="18" charset="0"/>
                        <a:cs typeface="Cambria Math" panose="02040503050406030204" pitchFamily="18" charset="0"/>
                      </a:rPr>
                      <m:t>𝑥</m:t>
                    </m:r>
                    <m:d>
                      <m:d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r>
                          <a:rPr lang="tr-TR" sz="1800" i="1">
                            <a:effectLst/>
                            <a:latin typeface="Cambria Math" panose="02040503050406030204" pitchFamily="18" charset="0"/>
                            <a:ea typeface="Cambria Math" panose="02040503050406030204" pitchFamily="18" charset="0"/>
                            <a:cs typeface="Cambria Math" panose="02040503050406030204" pitchFamily="18" charset="0"/>
                          </a:rPr>
                          <m:t>𝑡</m:t>
                        </m:r>
                      </m:e>
                    </m:d>
                    <m:r>
                      <a:rPr lang="tr-TR" sz="1800" i="1">
                        <a:effectLst/>
                        <a:latin typeface="Cambria Math" panose="02040503050406030204" pitchFamily="18" charset="0"/>
                        <a:ea typeface="Cambria Math" panose="02040503050406030204" pitchFamily="18" charset="0"/>
                        <a:cs typeface="Cambria Math" panose="02040503050406030204" pitchFamily="18" charset="0"/>
                      </a:rPr>
                      <m:t>𝑒𝐵</m:t>
                    </m:r>
                  </m:oMath>
                </a14:m>
                <a:r>
                  <a:rPr lang="tr-TR" sz="1800" dirty="0">
                    <a:effectLst/>
                    <a:latin typeface="Times New Roman" panose="02020603050405020304" pitchFamily="18" charset="0"/>
                    <a:ea typeface="Times New Roman" panose="02020603050405020304" pitchFamily="18" charset="0"/>
                  </a:rPr>
                  <a:t>  olur ise, hata değerinin asimptotik olarak sıfıra yakınsayacağı görülür.</a:t>
                </a: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acc>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𝜓𝛽</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1800" i="1">
                          <a:effectLst/>
                          <a:latin typeface="Cambria Math" panose="02040503050406030204" pitchFamily="18" charset="0"/>
                          <a:ea typeface="Times New Roman" panose="02020603050405020304" pitchFamily="18" charset="0"/>
                          <a:cs typeface="Times New Roman" panose="02020603050405020304" pitchFamily="18" charset="0"/>
                        </a:rPr>
                        <m:t>𝑒𝐵</m:t>
                      </m:r>
                    </m:oMath>
                  </m:oMathPara>
                </a14:m>
                <a:endParaRPr lang="en-US" dirty="0"/>
              </a:p>
            </p:txBody>
          </p:sp>
        </mc:Choice>
        <mc:Fallback xmlns="">
          <p:sp>
            <p:nvSpPr>
              <p:cNvPr id="3" name="Content Placeholder 2">
                <a:extLst>
                  <a:ext uri="{FF2B5EF4-FFF2-40B4-BE49-F238E27FC236}">
                    <a16:creationId xmlns:a16="http://schemas.microsoft.com/office/drawing/2014/main" id="{E674EBE0-85A6-42DE-A4BD-00ED61BDFA45}"/>
                  </a:ext>
                </a:extLst>
              </p:cNvPr>
              <p:cNvSpPr>
                <a:spLocks noGrp="1" noRot="1" noChangeAspect="1" noMove="1" noResize="1" noEditPoints="1" noAdjustHandles="1" noChangeArrowheads="1" noChangeShapeType="1" noTextEdit="1"/>
              </p:cNvSpPr>
              <p:nvPr>
                <p:ph idx="1"/>
              </p:nvPr>
            </p:nvSpPr>
            <p:spPr>
              <a:xfrm>
                <a:off x="1818206" y="789383"/>
                <a:ext cx="8946541" cy="4663766"/>
              </a:xfrm>
              <a:blipFill>
                <a:blip r:embed="rId2"/>
                <a:stretch>
                  <a:fillRect l="-545"/>
                </a:stretch>
              </a:blipFill>
            </p:spPr>
            <p:txBody>
              <a:bodyPr/>
              <a:lstStyle/>
              <a:p>
                <a:r>
                  <a:rPr lang="en-US">
                    <a:noFill/>
                  </a:rPr>
                  <a:t> </a:t>
                </a:r>
              </a:p>
            </p:txBody>
          </p:sp>
        </mc:Fallback>
      </mc:AlternateContent>
    </p:spTree>
    <p:extLst>
      <p:ext uri="{BB962C8B-B14F-4D97-AF65-F5344CB8AC3E}">
        <p14:creationId xmlns:p14="http://schemas.microsoft.com/office/powerpoint/2010/main" val="125937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652A-85E4-4953-8210-AE49EE682A2D}"/>
              </a:ext>
            </a:extLst>
          </p:cNvPr>
          <p:cNvSpPr>
            <a:spLocks noGrp="1"/>
          </p:cNvSpPr>
          <p:nvPr>
            <p:ph type="title"/>
          </p:nvPr>
        </p:nvSpPr>
        <p:spPr/>
        <p:txBody>
          <a:bodyPr/>
          <a:lstStyle/>
          <a:p>
            <a:r>
              <a:rPr lang="tr-TR" dirty="0"/>
              <a:t>Polinomial ve Radyal Temelli Fonksiyonlar ile Yakınsama Yöntemi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D1F429-EB27-4EDA-983F-358738A1A62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𝑊</m:t>
                              </m:r>
                            </m:e>
                          </m:acc>
                        </m:e>
                      </m:acc>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𝜓𝛽</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𝑡</m:t>
                              </m:r>
                            </m:e>
                          </m:d>
                        </m:e>
                      </m:d>
                      <m:r>
                        <a:rPr lang="tr-TR" sz="2000" i="1">
                          <a:effectLst/>
                          <a:latin typeface="Cambria Math" panose="02040503050406030204" pitchFamily="18" charset="0"/>
                          <a:ea typeface="Times New Roman" panose="02020603050405020304" pitchFamily="18" charset="0"/>
                          <a:cs typeface="Times New Roman" panose="02020603050405020304" pitchFamily="18" charset="0"/>
                        </a:rPr>
                        <m:t>𝑒𝐵</m:t>
                      </m:r>
                    </m:oMath>
                  </m:oMathPara>
                </a14:m>
                <a:endParaRPr lang="tr-TR" dirty="0"/>
              </a:p>
              <a:p>
                <a:pPr marL="0" indent="0">
                  <a:buNone/>
                </a:pPr>
                <a:r>
                  <a:rPr lang="tr-TR" dirty="0"/>
                  <a:t>Burada </a:t>
                </a:r>
                <a:endParaRPr lang="en-US" dirty="0"/>
              </a:p>
              <a:p>
                <a14:m>
                  <m:oMath xmlns:m="http://schemas.openxmlformats.org/officeDocument/2006/math">
                    <m:r>
                      <a:rPr lang="tr-TR" sz="2000" i="1" smtClean="0">
                        <a:effectLst/>
                        <a:latin typeface="Cambria Math" panose="02040503050406030204" pitchFamily="18" charset="0"/>
                        <a:ea typeface="Times New Roman" panose="02020603050405020304" pitchFamily="18" charset="0"/>
                        <a:cs typeface="Times New Roman" panose="02020603050405020304" pitchFamily="18" charset="0"/>
                      </a:rPr>
                      <m:t>𝛽</m:t>
                    </m:r>
                    <m:d>
                      <m:dPr>
                        <m:ctrlP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2000" b="0" i="1" smtClean="0">
                            <a:effectLst/>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tr-TR" dirty="0"/>
                  <a:t> fonksiyonunun seçilmesi gerekir. </a:t>
                </a:r>
              </a:p>
              <a:p>
                <a:r>
                  <a:rPr lang="tr-TR" dirty="0"/>
                  <a:t>Genel olarak, bir fonksiyonun belirli bir aralıktaki davranışını polinomlar ile modelleyebilir ve yaklaşık sonuçlar elde edebiliriz.</a:t>
                </a:r>
              </a:p>
              <a:p>
                <a:pPr marL="0" indent="0">
                  <a:buNone/>
                </a:pPr>
                <a:endParaRPr lang="tr-TR" dirty="0"/>
              </a:p>
            </p:txBody>
          </p:sp>
        </mc:Choice>
        <mc:Fallback xmlns="">
          <p:sp>
            <p:nvSpPr>
              <p:cNvPr id="3" name="Content Placeholder 2">
                <a:extLst>
                  <a:ext uri="{FF2B5EF4-FFF2-40B4-BE49-F238E27FC236}">
                    <a16:creationId xmlns:a16="http://schemas.microsoft.com/office/drawing/2014/main" id="{A3D1F429-EB27-4EDA-983F-358738A1A62D}"/>
                  </a:ext>
                </a:extLst>
              </p:cNvPr>
              <p:cNvSpPr>
                <a:spLocks noGrp="1" noRot="1" noChangeAspect="1" noMove="1" noResize="1" noEditPoints="1" noAdjustHandles="1" noChangeArrowheads="1" noChangeShapeType="1" noTextEdit="1"/>
              </p:cNvSpPr>
              <p:nvPr>
                <p:ph idx="1"/>
              </p:nvPr>
            </p:nvSpPr>
            <p:spPr>
              <a:blipFill>
                <a:blip r:embed="rId2"/>
                <a:stretch>
                  <a:fillRect l="-7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51B548-0B7B-4961-BA86-9D0AF57FC1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60511" y="4330604"/>
            <a:ext cx="3127867" cy="2074677"/>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9847F-1FC1-423B-A66E-6B967AB41B3E}"/>
                  </a:ext>
                </a:extLst>
              </p:cNvPr>
              <p:cNvSpPr txBox="1"/>
              <p:nvPr/>
            </p:nvSpPr>
            <p:spPr>
              <a:xfrm>
                <a:off x="2953683" y="4330605"/>
                <a:ext cx="709617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a:rPr lang="tr-TR" b="0" i="1" smtClean="0">
                          <a:latin typeface="Cambria Math" panose="02040503050406030204" pitchFamily="18" charset="0"/>
                        </a:rPr>
                        <m:t>𝛽</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2</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1</m:t>
                          </m:r>
                        </m:sub>
                      </m:sSub>
                      <m:r>
                        <a:rPr lang="en-US" i="1">
                          <a:latin typeface="Cambria Math" panose="02040503050406030204" pitchFamily="18" charset="0"/>
                        </a:rPr>
                        <m:t>𝑥</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0">
                              <a:latin typeface="Cambria Math" panose="02040503050406030204" pitchFamily="18" charset="0"/>
                            </a:rPr>
                            <m:t>0</m:t>
                          </m:r>
                        </m:sub>
                      </m:sSub>
                    </m:oMath>
                  </m:oMathPara>
                </a14:m>
                <a:endParaRPr lang="en-US" dirty="0"/>
              </a:p>
            </p:txBody>
          </p:sp>
        </mc:Choice>
        <mc:Fallback xmlns="">
          <p:sp>
            <p:nvSpPr>
              <p:cNvPr id="6" name="TextBox 5">
                <a:extLst>
                  <a:ext uri="{FF2B5EF4-FFF2-40B4-BE49-F238E27FC236}">
                    <a16:creationId xmlns:a16="http://schemas.microsoft.com/office/drawing/2014/main" id="{C7B9847F-1FC1-423B-A66E-6B967AB41B3E}"/>
                  </a:ext>
                </a:extLst>
              </p:cNvPr>
              <p:cNvSpPr txBox="1">
                <a:spLocks noRot="1" noChangeAspect="1" noMove="1" noResize="1" noEditPoints="1" noAdjustHandles="1" noChangeArrowheads="1" noChangeShapeType="1" noTextEdit="1"/>
              </p:cNvSpPr>
              <p:nvPr/>
            </p:nvSpPr>
            <p:spPr>
              <a:xfrm>
                <a:off x="2953683" y="4330605"/>
                <a:ext cx="7096170" cy="369332"/>
              </a:xfrm>
              <a:prstGeom prst="rect">
                <a:avLst/>
              </a:prstGeom>
              <a:blipFill>
                <a:blip r:embed="rId4"/>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811169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5AAA-AEDA-4A4D-BE42-A798A2F61CF1}"/>
              </a:ext>
            </a:extLst>
          </p:cNvPr>
          <p:cNvSpPr>
            <a:spLocks noGrp="1"/>
          </p:cNvSpPr>
          <p:nvPr>
            <p:ph type="title"/>
          </p:nvPr>
        </p:nvSpPr>
        <p:spPr/>
        <p:txBody>
          <a:bodyPr/>
          <a:lstStyle/>
          <a:p>
            <a:r>
              <a:rPr lang="tr-TR" dirty="0"/>
              <a:t>Polinomial ve Radyal Temelli Fonksiyonlar ile Yakınsama Yöntemi</a:t>
            </a:r>
            <a:endParaRPr lang="en-US" dirty="0"/>
          </a:p>
        </p:txBody>
      </p:sp>
      <p:sp>
        <p:nvSpPr>
          <p:cNvPr id="3" name="Content Placeholder 2">
            <a:extLst>
              <a:ext uri="{FF2B5EF4-FFF2-40B4-BE49-F238E27FC236}">
                <a16:creationId xmlns:a16="http://schemas.microsoft.com/office/drawing/2014/main" id="{ABC38807-BEBE-42D3-B53E-D67909EBD213}"/>
              </a:ext>
            </a:extLst>
          </p:cNvPr>
          <p:cNvSpPr>
            <a:spLocks noGrp="1"/>
          </p:cNvSpPr>
          <p:nvPr>
            <p:ph idx="1"/>
          </p:nvPr>
        </p:nvSpPr>
        <p:spPr>
          <a:xfrm>
            <a:off x="1118318" y="1784269"/>
            <a:ext cx="8946541" cy="4195481"/>
          </a:xfrm>
        </p:spPr>
        <p:txBody>
          <a:bodyPr/>
          <a:lstStyle/>
          <a:p>
            <a:pPr>
              <a:lnSpc>
                <a:spcPct val="150000"/>
              </a:lnSpc>
            </a:pPr>
            <a:r>
              <a:rPr lang="tr-TR" dirty="0"/>
              <a:t>Diğer bir seçenek ise evrensel yaklaştırıcılar(universal approximators) olarak kabul edilen radyal temelli fonksiyonları kullanabiliriz. Bu teorik olarak herhangi bir sürekli fonksiyonu, yeterince sayıda radyal temelli fonksiyon kullanarak belirli bir hata toleransı için yaklaşık olarak ifade edebildiğimiz anlamına gelir.</a:t>
            </a:r>
          </a:p>
          <a:p>
            <a:endParaRPr lang="en-US" dirty="0"/>
          </a:p>
        </p:txBody>
      </p:sp>
      <p:pic>
        <p:nvPicPr>
          <p:cNvPr id="5" name="Picture 4">
            <a:extLst>
              <a:ext uri="{FF2B5EF4-FFF2-40B4-BE49-F238E27FC236}">
                <a16:creationId xmlns:a16="http://schemas.microsoft.com/office/drawing/2014/main" id="{BCC52C23-2959-4AD7-B79E-BC246374EFED}"/>
              </a:ext>
            </a:extLst>
          </p:cNvPr>
          <p:cNvPicPr>
            <a:picLocks noChangeAspect="1"/>
          </p:cNvPicPr>
          <p:nvPr/>
        </p:nvPicPr>
        <p:blipFill>
          <a:blip r:embed="rId2"/>
          <a:stretch>
            <a:fillRect/>
          </a:stretch>
        </p:blipFill>
        <p:spPr>
          <a:xfrm>
            <a:off x="5932363" y="3592117"/>
            <a:ext cx="5141319" cy="306168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930FBF-3212-4CA8-8D90-99F7FAC61F59}"/>
                  </a:ext>
                </a:extLst>
              </p:cNvPr>
              <p:cNvSpPr txBox="1"/>
              <p:nvPr/>
            </p:nvSpPr>
            <p:spPr>
              <a:xfrm>
                <a:off x="15576" y="4328612"/>
                <a:ext cx="6093228" cy="11448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rPr>
                        <m:t>𝜎</m:t>
                      </m:r>
                      <m:d>
                        <m:dPr>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𝑥</m:t>
                          </m:r>
                        </m:e>
                      </m:d>
                      <m:r>
                        <a:rPr lang="en-US" sz="3200" i="0">
                          <a:solidFill>
                            <a:schemeClr val="tx1"/>
                          </a:solidFill>
                          <a:latin typeface="Cambria Math" panose="02040503050406030204" pitchFamily="18" charset="0"/>
                        </a:rPr>
                        <m:t>=</m:t>
                      </m:r>
                      <m:sSup>
                        <m:sSupPr>
                          <m:ctrlPr>
                            <a:rPr lang="en-US" sz="3200" i="1">
                              <a:solidFill>
                                <a:schemeClr val="tx1"/>
                              </a:solidFill>
                              <a:latin typeface="Cambria Math" panose="02040503050406030204" pitchFamily="18" charset="0"/>
                            </a:rPr>
                          </m:ctrlPr>
                        </m:sSupPr>
                        <m:e>
                          <m:r>
                            <a:rPr lang="en-US" sz="3200" i="1">
                              <a:solidFill>
                                <a:schemeClr val="tx1"/>
                              </a:solidFill>
                              <a:latin typeface="Cambria Math" panose="02040503050406030204" pitchFamily="18" charset="0"/>
                            </a:rPr>
                            <m:t>𝑒</m:t>
                          </m:r>
                        </m:e>
                        <m:sup>
                          <m:r>
                            <a:rPr lang="en-US" sz="3200" i="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𝑑</m:t>
                              </m:r>
                            </m:e>
                            <m:sub>
                              <m:r>
                                <a:rPr lang="en-US" sz="3200" i="0">
                                  <a:solidFill>
                                    <a:schemeClr val="tx1"/>
                                  </a:solidFill>
                                  <a:latin typeface="Cambria Math" panose="02040503050406030204" pitchFamily="18" charset="0"/>
                                </a:rPr>
                                <m:t>1</m:t>
                              </m:r>
                            </m:sub>
                          </m:sSub>
                          <m:sSup>
                            <m:sSupPr>
                              <m:ctrlPr>
                                <a:rPr lang="en-US" sz="3200" i="1">
                                  <a:solidFill>
                                    <a:schemeClr val="tx1"/>
                                  </a:solidFill>
                                  <a:latin typeface="Cambria Math" panose="02040503050406030204" pitchFamily="18" charset="0"/>
                                </a:rPr>
                              </m:ctrlPr>
                            </m:sSupPr>
                            <m:e>
                              <m:d>
                                <m:dPr>
                                  <m:begChr m:val="|"/>
                                  <m:endChr m:val="|"/>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𝑥</m:t>
                                  </m:r>
                                  <m:r>
                                    <a:rPr lang="en-US" sz="3200" i="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𝑑</m:t>
                                      </m:r>
                                    </m:e>
                                    <m:sub>
                                      <m:r>
                                        <a:rPr lang="en-US" sz="3200" i="0">
                                          <a:solidFill>
                                            <a:schemeClr val="tx1"/>
                                          </a:solidFill>
                                          <a:latin typeface="Cambria Math" panose="02040503050406030204" pitchFamily="18" charset="0"/>
                                        </a:rPr>
                                        <m:t>2</m:t>
                                      </m:r>
                                    </m:sub>
                                  </m:sSub>
                                </m:e>
                              </m:d>
                            </m:e>
                            <m:sup>
                              <m:r>
                                <a:rPr lang="en-US" sz="3200" i="0">
                                  <a:solidFill>
                                    <a:schemeClr val="tx1"/>
                                  </a:solidFill>
                                  <a:latin typeface="Cambria Math" panose="02040503050406030204" pitchFamily="18" charset="0"/>
                                </a:rPr>
                                <m:t>2</m:t>
                              </m:r>
                            </m:sup>
                          </m:sSup>
                        </m:sup>
                      </m:sSup>
                    </m:oMath>
                  </m:oMathPara>
                </a14:m>
                <a:endParaRPr lang="tr-TR" sz="3200" dirty="0"/>
              </a:p>
              <a:p>
                <a:endParaRPr lang="en-US" sz="3200" dirty="0"/>
              </a:p>
            </p:txBody>
          </p:sp>
        </mc:Choice>
        <mc:Fallback xmlns="">
          <p:sp>
            <p:nvSpPr>
              <p:cNvPr id="7" name="TextBox 6">
                <a:extLst>
                  <a:ext uri="{FF2B5EF4-FFF2-40B4-BE49-F238E27FC236}">
                    <a16:creationId xmlns:a16="http://schemas.microsoft.com/office/drawing/2014/main" id="{4F930FBF-3212-4CA8-8D90-99F7FAC61F59}"/>
                  </a:ext>
                </a:extLst>
              </p:cNvPr>
              <p:cNvSpPr txBox="1">
                <a:spLocks noRot="1" noChangeAspect="1" noMove="1" noResize="1" noEditPoints="1" noAdjustHandles="1" noChangeArrowheads="1" noChangeShapeType="1" noTextEdit="1"/>
              </p:cNvSpPr>
              <p:nvPr/>
            </p:nvSpPr>
            <p:spPr>
              <a:xfrm>
                <a:off x="15576" y="4328612"/>
                <a:ext cx="6093228" cy="1144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F7B059-3749-46F9-B4C5-94DE1041C973}"/>
                  </a:ext>
                </a:extLst>
              </p:cNvPr>
              <p:cNvSpPr txBox="1"/>
              <p:nvPr/>
            </p:nvSpPr>
            <p:spPr>
              <a:xfrm>
                <a:off x="847898" y="5264949"/>
                <a:ext cx="3025833"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𝑔𝑒𝑛𝑖</m:t>
                      </m:r>
                      <m:r>
                        <a:rPr lang="tr-TR" b="0" i="1" smtClean="0">
                          <a:latin typeface="Cambria Math" panose="02040503050406030204" pitchFamily="18" charset="0"/>
                        </a:rPr>
                        <m:t>ş</m:t>
                      </m:r>
                      <m:r>
                        <a:rPr lang="tr-TR" b="0" i="1" smtClean="0">
                          <a:latin typeface="Cambria Math" panose="02040503050406030204" pitchFamily="18" charset="0"/>
                        </a:rPr>
                        <m:t>𝑙𝑖𝑘</m:t>
                      </m:r>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r>
                        <a:rPr lang="tr-TR" b="0" i="1" smtClean="0">
                          <a:latin typeface="Cambria Math" panose="02040503050406030204" pitchFamily="18" charset="0"/>
                        </a:rPr>
                        <m:t>:ç</m:t>
                      </m:r>
                      <m:r>
                        <a:rPr lang="tr-TR" b="0" i="1" smtClean="0">
                          <a:latin typeface="Cambria Math" panose="02040503050406030204" pitchFamily="18" charset="0"/>
                        </a:rPr>
                        <m:t>𝑒𝑘𝑖𝑟𝑑𝑒𝑘</m:t>
                      </m:r>
                    </m:oMath>
                  </m:oMathPara>
                </a14:m>
                <a:endParaRPr lang="en-US" dirty="0"/>
              </a:p>
            </p:txBody>
          </p:sp>
        </mc:Choice>
        <mc:Fallback xmlns="">
          <p:sp>
            <p:nvSpPr>
              <p:cNvPr id="8" name="TextBox 7">
                <a:extLst>
                  <a:ext uri="{FF2B5EF4-FFF2-40B4-BE49-F238E27FC236}">
                    <a16:creationId xmlns:a16="http://schemas.microsoft.com/office/drawing/2014/main" id="{68F7B059-3749-46F9-B4C5-94DE1041C973}"/>
                  </a:ext>
                </a:extLst>
              </p:cNvPr>
              <p:cNvSpPr txBox="1">
                <a:spLocks noRot="1" noChangeAspect="1" noMove="1" noResize="1" noEditPoints="1" noAdjustHandles="1" noChangeArrowheads="1" noChangeShapeType="1" noTextEdit="1"/>
              </p:cNvSpPr>
              <p:nvPr/>
            </p:nvSpPr>
            <p:spPr>
              <a:xfrm>
                <a:off x="847898" y="5264949"/>
                <a:ext cx="3025833" cy="923330"/>
              </a:xfrm>
              <a:prstGeom prst="rect">
                <a:avLst/>
              </a:prstGeom>
              <a:blipFill>
                <a:blip r:embed="rId4"/>
                <a:stretch>
                  <a:fillRect b="-5960"/>
                </a:stretch>
              </a:blipFill>
            </p:spPr>
            <p:txBody>
              <a:bodyPr/>
              <a:lstStyle/>
              <a:p>
                <a:r>
                  <a:rPr lang="en-US">
                    <a:noFill/>
                  </a:rPr>
                  <a:t> </a:t>
                </a:r>
              </a:p>
            </p:txBody>
          </p:sp>
        </mc:Fallback>
      </mc:AlternateContent>
    </p:spTree>
    <p:extLst>
      <p:ext uri="{BB962C8B-B14F-4D97-AF65-F5344CB8AC3E}">
        <p14:creationId xmlns:p14="http://schemas.microsoft.com/office/powerpoint/2010/main" val="256571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33FBF-1B0A-464B-8CF2-D3A54F4338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3FFC1-7D22-47C4-9446-3CD98AE079D3}"/>
              </a:ext>
            </a:extLst>
          </p:cNvPr>
          <p:cNvPicPr>
            <a:picLocks noChangeAspect="1"/>
          </p:cNvPicPr>
          <p:nvPr/>
        </p:nvPicPr>
        <p:blipFill>
          <a:blip r:embed="rId2"/>
          <a:stretch>
            <a:fillRect/>
          </a:stretch>
        </p:blipFill>
        <p:spPr>
          <a:xfrm>
            <a:off x="203965" y="946695"/>
            <a:ext cx="11784070" cy="5458587"/>
          </a:xfrm>
          <a:prstGeom prst="rect">
            <a:avLst/>
          </a:prstGeom>
        </p:spPr>
      </p:pic>
    </p:spTree>
    <p:extLst>
      <p:ext uri="{BB962C8B-B14F-4D97-AF65-F5344CB8AC3E}">
        <p14:creationId xmlns:p14="http://schemas.microsoft.com/office/powerpoint/2010/main" val="18509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0E0E8B-E6C9-4F08-978B-D844FCB459AB}"/>
              </a:ext>
            </a:extLst>
          </p:cNvPr>
          <p:cNvPicPr>
            <a:picLocks noGrp="1" noChangeAspect="1"/>
          </p:cNvPicPr>
          <p:nvPr>
            <p:ph idx="1"/>
          </p:nvPr>
        </p:nvPicPr>
        <p:blipFill>
          <a:blip r:embed="rId2"/>
          <a:stretch>
            <a:fillRect/>
          </a:stretch>
        </p:blipFill>
        <p:spPr>
          <a:xfrm>
            <a:off x="661517" y="1009650"/>
            <a:ext cx="11037783" cy="5191125"/>
          </a:xfrm>
        </p:spPr>
      </p:pic>
    </p:spTree>
    <p:extLst>
      <p:ext uri="{BB962C8B-B14F-4D97-AF65-F5344CB8AC3E}">
        <p14:creationId xmlns:p14="http://schemas.microsoft.com/office/powerpoint/2010/main" val="3631958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E8DD-CB6C-47ED-A43A-B4EF482635F3}"/>
              </a:ext>
            </a:extLst>
          </p:cNvPr>
          <p:cNvSpPr>
            <a:spLocks noGrp="1"/>
          </p:cNvSpPr>
          <p:nvPr>
            <p:ph type="title"/>
          </p:nvPr>
        </p:nvSpPr>
        <p:spPr/>
        <p:txBody>
          <a:bodyPr/>
          <a:lstStyle/>
          <a:p>
            <a:r>
              <a:rPr lang="tr-TR" dirty="0"/>
              <a:t>Deney Sistemi</a:t>
            </a:r>
            <a:endParaRPr lang="en-US" dirty="0"/>
          </a:p>
        </p:txBody>
      </p:sp>
      <p:sp>
        <p:nvSpPr>
          <p:cNvPr id="3" name="Content Placeholder 2">
            <a:extLst>
              <a:ext uri="{FF2B5EF4-FFF2-40B4-BE49-F238E27FC236}">
                <a16:creationId xmlns:a16="http://schemas.microsoft.com/office/drawing/2014/main" id="{0D7A3BC3-D791-4363-8073-D346B5BB4366}"/>
              </a:ext>
            </a:extLst>
          </p:cNvPr>
          <p:cNvSpPr>
            <a:spLocks noGrp="1"/>
          </p:cNvSpPr>
          <p:nvPr>
            <p:ph idx="1"/>
          </p:nvPr>
        </p:nvSpPr>
        <p:spPr>
          <a:xfrm>
            <a:off x="1104293" y="1637282"/>
            <a:ext cx="8946541" cy="4195481"/>
          </a:xfrm>
        </p:spPr>
        <p:txBody>
          <a:bodyPr/>
          <a:lstStyle/>
          <a:p>
            <a:pPr algn="just"/>
            <a:r>
              <a:rPr lang="tr-TR" dirty="0"/>
              <a:t>Deneylerde kullanılan asit ve baz molaritesi sırasıyla 0.0487 mol/L ve 0.0350 mol/L olarak seçilmiş ve sabit asit akış hızı 40ml/dk olarak ayarlanmıştır.</a:t>
            </a:r>
            <a:endParaRPr lang="en-US" dirty="0"/>
          </a:p>
        </p:txBody>
      </p:sp>
      <p:pic>
        <p:nvPicPr>
          <p:cNvPr id="4" name="Picture 3">
            <a:extLst>
              <a:ext uri="{FF2B5EF4-FFF2-40B4-BE49-F238E27FC236}">
                <a16:creationId xmlns:a16="http://schemas.microsoft.com/office/drawing/2014/main" id="{3E88B805-02A2-4D67-8F49-AF5F40B3F9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4653" y="2988626"/>
            <a:ext cx="7065819" cy="2819399"/>
          </a:xfrm>
          <a:prstGeom prst="rect">
            <a:avLst/>
          </a:prstGeom>
          <a:noFill/>
          <a:ln>
            <a:noFill/>
          </a:ln>
        </p:spPr>
      </p:pic>
    </p:spTree>
    <p:extLst>
      <p:ext uri="{BB962C8B-B14F-4D97-AF65-F5344CB8AC3E}">
        <p14:creationId xmlns:p14="http://schemas.microsoft.com/office/powerpoint/2010/main" val="613373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F931-43CE-4115-BD2C-9C6098894672}"/>
              </a:ext>
            </a:extLst>
          </p:cNvPr>
          <p:cNvSpPr>
            <a:spLocks noGrp="1"/>
          </p:cNvSpPr>
          <p:nvPr>
            <p:ph type="title"/>
          </p:nvPr>
        </p:nvSpPr>
        <p:spPr/>
        <p:txBody>
          <a:bodyPr/>
          <a:lstStyle/>
          <a:p>
            <a:r>
              <a:rPr lang="tr-TR" dirty="0"/>
              <a:t>Deney Sistemi</a:t>
            </a:r>
            <a:endParaRPr lang="en-US" dirty="0"/>
          </a:p>
        </p:txBody>
      </p:sp>
      <p:pic>
        <p:nvPicPr>
          <p:cNvPr id="5" name="Content Placeholder 4">
            <a:extLst>
              <a:ext uri="{FF2B5EF4-FFF2-40B4-BE49-F238E27FC236}">
                <a16:creationId xmlns:a16="http://schemas.microsoft.com/office/drawing/2014/main" id="{1513682C-D2B3-4208-BEAC-DB753C8D2DF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0531" y="1454237"/>
            <a:ext cx="8920303" cy="4395152"/>
          </a:xfrm>
          <a:prstGeom prst="rect">
            <a:avLst/>
          </a:prstGeom>
          <a:noFill/>
        </p:spPr>
      </p:pic>
    </p:spTree>
    <p:extLst>
      <p:ext uri="{BB962C8B-B14F-4D97-AF65-F5344CB8AC3E}">
        <p14:creationId xmlns:p14="http://schemas.microsoft.com/office/powerpoint/2010/main" val="1206987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658A-3C4F-40B2-B7DE-D98E0FCFB41A}"/>
              </a:ext>
            </a:extLst>
          </p:cNvPr>
          <p:cNvSpPr>
            <a:spLocks noGrp="1"/>
          </p:cNvSpPr>
          <p:nvPr>
            <p:ph type="title"/>
          </p:nvPr>
        </p:nvSpPr>
        <p:spPr>
          <a:xfrm>
            <a:off x="794759" y="253213"/>
            <a:ext cx="9404723" cy="1400530"/>
          </a:xfrm>
        </p:spPr>
        <p:txBody>
          <a:bodyPr/>
          <a:lstStyle/>
          <a:p>
            <a:r>
              <a:rPr lang="tr-TR" dirty="0"/>
              <a:t>Kontrol Performansının Değerlendirilmesi</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21FD0-29F7-4304-8447-B617578E2502}"/>
                  </a:ext>
                </a:extLst>
              </p:cNvPr>
              <p:cNvSpPr>
                <a:spLocks noGrp="1"/>
              </p:cNvSpPr>
              <p:nvPr>
                <p:ph idx="1"/>
              </p:nvPr>
            </p:nvSpPr>
            <p:spPr>
              <a:xfrm>
                <a:off x="1252941" y="1853248"/>
                <a:ext cx="8946541" cy="4195481"/>
              </a:xfrm>
            </p:spPr>
            <p:txBody>
              <a:bodyPr/>
              <a:lstStyle/>
              <a:p>
                <a:pPr algn="just"/>
                <a:r>
                  <a:rPr lang="tr-TR" dirty="0"/>
                  <a:t>Kontrol performans değerinin bir ölçütü olarak hedef değer ile ulaşılan değer arasındaki farkın (</a:t>
                </a:r>
                <a14:m>
                  <m:oMath xmlns:m="http://schemas.openxmlformats.org/officeDocument/2006/math">
                    <m:r>
                      <a:rPr lang="tr-TR" sz="1800" i="1" smtClean="0">
                        <a:effectLst/>
                        <a:latin typeface="Cambria Math" panose="02040503050406030204" pitchFamily="18" charset="0"/>
                        <a:ea typeface="Times New Roman" panose="02020603050405020304" pitchFamily="18" charset="0"/>
                        <a:cs typeface="Times New Roman" panose="02020603050405020304" pitchFamily="18" charset="0"/>
                      </a:rPr>
                      <m:t>ⅇ</m:t>
                    </m:r>
                  </m:oMath>
                </a14:m>
                <a:r>
                  <a:rPr lang="tr-TR" dirty="0"/>
                  <a:t>) bir fonksiyonu olarak elde edilen, literatürde sıkça kullanılan iae, ise, itse, itae yöntemleri kullanılmıştır.</a:t>
                </a:r>
                <a:endParaRPr lang="en-US" dirty="0"/>
              </a:p>
            </p:txBody>
          </p:sp>
        </mc:Choice>
        <mc:Fallback xmlns="">
          <p:sp>
            <p:nvSpPr>
              <p:cNvPr id="3" name="Content Placeholder 2">
                <a:extLst>
                  <a:ext uri="{FF2B5EF4-FFF2-40B4-BE49-F238E27FC236}">
                    <a16:creationId xmlns:a16="http://schemas.microsoft.com/office/drawing/2014/main" id="{E8321FD0-29F7-4304-8447-B617578E2502}"/>
                  </a:ext>
                </a:extLst>
              </p:cNvPr>
              <p:cNvSpPr>
                <a:spLocks noGrp="1" noRot="1" noChangeAspect="1" noMove="1" noResize="1" noEditPoints="1" noAdjustHandles="1" noChangeArrowheads="1" noChangeShapeType="1" noTextEdit="1"/>
              </p:cNvSpPr>
              <p:nvPr>
                <p:ph idx="1"/>
              </p:nvPr>
            </p:nvSpPr>
            <p:spPr>
              <a:xfrm>
                <a:off x="1252941" y="1853248"/>
                <a:ext cx="8946541" cy="4195481"/>
              </a:xfrm>
              <a:blipFill>
                <a:blip r:embed="rId2"/>
                <a:stretch>
                  <a:fillRect l="-341" t="-727" r="-75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72195B-7DD4-4E29-B81C-4CD2946A88D7}"/>
              </a:ext>
            </a:extLst>
          </p:cNvPr>
          <p:cNvPicPr>
            <a:picLocks noChangeAspect="1"/>
          </p:cNvPicPr>
          <p:nvPr/>
        </p:nvPicPr>
        <p:blipFill>
          <a:blip r:embed="rId3"/>
          <a:stretch>
            <a:fillRect/>
          </a:stretch>
        </p:blipFill>
        <p:spPr>
          <a:xfrm>
            <a:off x="3142211" y="3199998"/>
            <a:ext cx="5004262" cy="3035767"/>
          </a:xfrm>
          <a:prstGeom prst="rect">
            <a:avLst/>
          </a:prstGeom>
        </p:spPr>
      </p:pic>
    </p:spTree>
    <p:extLst>
      <p:ext uri="{BB962C8B-B14F-4D97-AF65-F5344CB8AC3E}">
        <p14:creationId xmlns:p14="http://schemas.microsoft.com/office/powerpoint/2010/main" val="4157043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A318-A29D-45CB-AAB4-47526E7B7F8E}"/>
              </a:ext>
            </a:extLst>
          </p:cNvPr>
          <p:cNvSpPr>
            <a:spLocks noGrp="1"/>
          </p:cNvSpPr>
          <p:nvPr>
            <p:ph type="title"/>
          </p:nvPr>
        </p:nvSpPr>
        <p:spPr/>
        <p:txBody>
          <a:bodyPr/>
          <a:lstStyle/>
          <a:p>
            <a:r>
              <a:rPr lang="tr-TR" dirty="0"/>
              <a:t>Proses Reaksiyon Eğrisi</a:t>
            </a:r>
            <a:endParaRPr lang="en-US" dirty="0"/>
          </a:p>
        </p:txBody>
      </p:sp>
      <p:pic>
        <p:nvPicPr>
          <p:cNvPr id="4" name="Picture 3">
            <a:extLst>
              <a:ext uri="{FF2B5EF4-FFF2-40B4-BE49-F238E27FC236}">
                <a16:creationId xmlns:a16="http://schemas.microsoft.com/office/drawing/2014/main" id="{CA7C2D6A-31E6-4CC7-9531-8004F9B9CCE1}"/>
              </a:ext>
            </a:extLst>
          </p:cNvPr>
          <p:cNvPicPr/>
          <p:nvPr/>
        </p:nvPicPr>
        <p:blipFill>
          <a:blip r:embed="rId2"/>
          <a:stretch>
            <a:fillRect/>
          </a:stretch>
        </p:blipFill>
        <p:spPr>
          <a:xfrm>
            <a:off x="967740" y="1555865"/>
            <a:ext cx="5128260" cy="2316480"/>
          </a:xfrm>
          <a:prstGeom prst="rect">
            <a:avLst/>
          </a:prstGeom>
        </p:spPr>
      </p:pic>
      <p:pic>
        <p:nvPicPr>
          <p:cNvPr id="5" name="Picture 4">
            <a:extLst>
              <a:ext uri="{FF2B5EF4-FFF2-40B4-BE49-F238E27FC236}">
                <a16:creationId xmlns:a16="http://schemas.microsoft.com/office/drawing/2014/main" id="{1A534AA7-4F57-4430-9D26-E5F3F6A6D550}"/>
              </a:ext>
            </a:extLst>
          </p:cNvPr>
          <p:cNvPicPr/>
          <p:nvPr/>
        </p:nvPicPr>
        <p:blipFill>
          <a:blip r:embed="rId3"/>
          <a:stretch>
            <a:fillRect/>
          </a:stretch>
        </p:blipFill>
        <p:spPr>
          <a:xfrm>
            <a:off x="967740" y="3872345"/>
            <a:ext cx="5128260" cy="240919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006638-906D-4C22-AAC8-DF2E850F65E7}"/>
                  </a:ext>
                </a:extLst>
              </p:cNvPr>
              <p:cNvSpPr txBox="1"/>
              <p:nvPr/>
            </p:nvSpPr>
            <p:spPr>
              <a:xfrm>
                <a:off x="5315222" y="1853248"/>
                <a:ext cx="6605230" cy="12534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𝑝</m:t>
                          </m:r>
                        </m:sub>
                      </m:sSub>
                      <m:r>
                        <a:rPr lang="en-US" sz="3600" i="0">
                          <a:latin typeface="Cambria Math" panose="02040503050406030204" pitchFamily="18" charset="0"/>
                        </a:rPr>
                        <m:t>=</m:t>
                      </m:r>
                      <m:f>
                        <m:fPr>
                          <m:ctrlPr>
                            <a:rPr lang="en-US" sz="3600" i="1">
                              <a:solidFill>
                                <a:srgbClr val="836967"/>
                              </a:solidFill>
                              <a:latin typeface="Cambria Math" panose="02040503050406030204" pitchFamily="18" charset="0"/>
                            </a:rPr>
                          </m:ctrlPr>
                        </m:fPr>
                        <m:num>
                          <m:sSub>
                            <m:sSubPr>
                              <m:ctrlPr>
                                <a:rPr lang="en-US" sz="3600" i="1">
                                  <a:solidFill>
                                    <a:srgbClr val="836967"/>
                                  </a:solidFill>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𝑝</m:t>
                              </m:r>
                            </m:sub>
                          </m:sSub>
                          <m:sSup>
                            <m:sSupPr>
                              <m:ctrlPr>
                                <a:rPr lang="en-US" sz="3600" i="1">
                                  <a:solidFill>
                                    <a:srgbClr val="836967"/>
                                  </a:solidFill>
                                  <a:latin typeface="Cambria Math" panose="02040503050406030204" pitchFamily="18" charset="0"/>
                                </a:rPr>
                              </m:ctrlPr>
                            </m:sSupPr>
                            <m:e>
                              <m:r>
                                <a:rPr lang="en-US" sz="3600" i="1">
                                  <a:latin typeface="Cambria Math" panose="02040503050406030204" pitchFamily="18" charset="0"/>
                                </a:rPr>
                                <m:t>𝑒</m:t>
                              </m:r>
                            </m:e>
                            <m:sup>
                              <m:r>
                                <a:rPr lang="en-US" sz="3600" i="0">
                                  <a:latin typeface="Cambria Math" panose="02040503050406030204" pitchFamily="18" charset="0"/>
                                </a:rPr>
                                <m:t>−</m:t>
                              </m:r>
                              <m:r>
                                <a:rPr lang="en-US" sz="3600" i="1">
                                  <a:latin typeface="Cambria Math" panose="02040503050406030204" pitchFamily="18" charset="0"/>
                                </a:rPr>
                                <m:t>𝜃</m:t>
                              </m:r>
                              <m:r>
                                <a:rPr lang="en-US" sz="3600" i="1">
                                  <a:latin typeface="Cambria Math" panose="02040503050406030204" pitchFamily="18" charset="0"/>
                                </a:rPr>
                                <m:t>𝑠</m:t>
                              </m:r>
                            </m:sup>
                          </m:sSup>
                        </m:num>
                        <m:den>
                          <m:r>
                            <a:rPr lang="en-US" sz="3600" i="1">
                              <a:latin typeface="Cambria Math" panose="02040503050406030204" pitchFamily="18" charset="0"/>
                            </a:rPr>
                            <m:t>𝜏</m:t>
                          </m:r>
                          <m:r>
                            <a:rPr lang="en-US" sz="3600" i="1">
                              <a:latin typeface="Cambria Math" panose="02040503050406030204" pitchFamily="18" charset="0"/>
                            </a:rPr>
                            <m:t>𝑠</m:t>
                          </m:r>
                          <m:r>
                            <a:rPr lang="en-US" sz="3600" i="0">
                              <a:latin typeface="Cambria Math" panose="02040503050406030204" pitchFamily="18" charset="0"/>
                            </a:rPr>
                            <m:t>+1</m:t>
                          </m:r>
                        </m:den>
                      </m:f>
                    </m:oMath>
                  </m:oMathPara>
                </a14:m>
                <a:endParaRPr lang="en-US" sz="3600" dirty="0"/>
              </a:p>
            </p:txBody>
          </p:sp>
        </mc:Choice>
        <mc:Fallback xmlns="">
          <p:sp>
            <p:nvSpPr>
              <p:cNvPr id="7" name="TextBox 6">
                <a:extLst>
                  <a:ext uri="{FF2B5EF4-FFF2-40B4-BE49-F238E27FC236}">
                    <a16:creationId xmlns:a16="http://schemas.microsoft.com/office/drawing/2014/main" id="{A3006638-906D-4C22-AAC8-DF2E850F65E7}"/>
                  </a:ext>
                </a:extLst>
              </p:cNvPr>
              <p:cNvSpPr txBox="1">
                <a:spLocks noRot="1" noChangeAspect="1" noMove="1" noResize="1" noEditPoints="1" noAdjustHandles="1" noChangeArrowheads="1" noChangeShapeType="1" noTextEdit="1"/>
              </p:cNvSpPr>
              <p:nvPr/>
            </p:nvSpPr>
            <p:spPr>
              <a:xfrm>
                <a:off x="5315222" y="1853248"/>
                <a:ext cx="6605230" cy="1253485"/>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D38E80B-9AA4-4D66-AA5D-4D9CA7157BCA}"/>
              </a:ext>
            </a:extLst>
          </p:cNvPr>
          <p:cNvPicPr>
            <a:picLocks noChangeAspect="1"/>
          </p:cNvPicPr>
          <p:nvPr/>
        </p:nvPicPr>
        <p:blipFill>
          <a:blip r:embed="rId5"/>
          <a:stretch>
            <a:fillRect/>
          </a:stretch>
        </p:blipFill>
        <p:spPr>
          <a:xfrm>
            <a:off x="7994239" y="3749882"/>
            <a:ext cx="2282988" cy="1740984"/>
          </a:xfrm>
          <a:prstGeom prst="rect">
            <a:avLst/>
          </a:prstGeom>
        </p:spPr>
      </p:pic>
    </p:spTree>
    <p:extLst>
      <p:ext uri="{BB962C8B-B14F-4D97-AF65-F5344CB8AC3E}">
        <p14:creationId xmlns:p14="http://schemas.microsoft.com/office/powerpoint/2010/main" val="137894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D12D-0A35-412B-9717-72E7550D1254}"/>
              </a:ext>
            </a:extLst>
          </p:cNvPr>
          <p:cNvSpPr>
            <a:spLocks noGrp="1"/>
          </p:cNvSpPr>
          <p:nvPr>
            <p:ph type="title"/>
          </p:nvPr>
        </p:nvSpPr>
        <p:spPr/>
        <p:txBody>
          <a:bodyPr/>
          <a:lstStyle/>
          <a:p>
            <a:r>
              <a:rPr lang="tr-TR" dirty="0"/>
              <a:t>Cohen-Coon Yöntemi ile PID Parametlerinin Hesaplanması</a:t>
            </a:r>
            <a:endParaRPr lang="en-US" dirty="0"/>
          </a:p>
        </p:txBody>
      </p:sp>
      <p:pic>
        <p:nvPicPr>
          <p:cNvPr id="5" name="Content Placeholder 4">
            <a:extLst>
              <a:ext uri="{FF2B5EF4-FFF2-40B4-BE49-F238E27FC236}">
                <a16:creationId xmlns:a16="http://schemas.microsoft.com/office/drawing/2014/main" id="{D4E0ABD7-8DC8-4DFF-A157-09B294F18FA7}"/>
              </a:ext>
            </a:extLst>
          </p:cNvPr>
          <p:cNvPicPr>
            <a:picLocks noGrp="1" noChangeAspect="1"/>
          </p:cNvPicPr>
          <p:nvPr>
            <p:ph idx="1"/>
          </p:nvPr>
        </p:nvPicPr>
        <p:blipFill>
          <a:blip r:embed="rId2"/>
          <a:stretch>
            <a:fillRect/>
          </a:stretch>
        </p:blipFill>
        <p:spPr>
          <a:xfrm>
            <a:off x="752121" y="2028470"/>
            <a:ext cx="10687757" cy="1084933"/>
          </a:xfrm>
        </p:spPr>
      </p:pic>
      <p:pic>
        <p:nvPicPr>
          <p:cNvPr id="7" name="Picture 6">
            <a:extLst>
              <a:ext uri="{FF2B5EF4-FFF2-40B4-BE49-F238E27FC236}">
                <a16:creationId xmlns:a16="http://schemas.microsoft.com/office/drawing/2014/main" id="{34050205-C91F-4F00-9B6C-AF57FE8942E1}"/>
              </a:ext>
            </a:extLst>
          </p:cNvPr>
          <p:cNvPicPr>
            <a:picLocks noChangeAspect="1"/>
          </p:cNvPicPr>
          <p:nvPr/>
        </p:nvPicPr>
        <p:blipFill>
          <a:blip r:embed="rId3"/>
          <a:stretch>
            <a:fillRect/>
          </a:stretch>
        </p:blipFill>
        <p:spPr>
          <a:xfrm>
            <a:off x="4177117" y="3429000"/>
            <a:ext cx="2739071" cy="2285259"/>
          </a:xfrm>
          <a:prstGeom prst="rect">
            <a:avLst/>
          </a:prstGeom>
        </p:spPr>
      </p:pic>
    </p:spTree>
    <p:extLst>
      <p:ext uri="{BB962C8B-B14F-4D97-AF65-F5344CB8AC3E}">
        <p14:creationId xmlns:p14="http://schemas.microsoft.com/office/powerpoint/2010/main" val="267934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C4DF-8A40-4CD0-887B-4CF5AE192FB6}"/>
              </a:ext>
            </a:extLst>
          </p:cNvPr>
          <p:cNvSpPr>
            <a:spLocks noGrp="1"/>
          </p:cNvSpPr>
          <p:nvPr>
            <p:ph type="title"/>
          </p:nvPr>
        </p:nvSpPr>
        <p:spPr/>
        <p:txBody>
          <a:bodyPr/>
          <a:lstStyle/>
          <a:p>
            <a:r>
              <a:rPr lang="tr-TR" dirty="0"/>
              <a:t>PID Kontrol</a:t>
            </a:r>
            <a:endParaRPr lang="en-US" dirty="0"/>
          </a:p>
        </p:txBody>
      </p:sp>
      <p:sp>
        <p:nvSpPr>
          <p:cNvPr id="3" name="Content Placeholder 2">
            <a:extLst>
              <a:ext uri="{FF2B5EF4-FFF2-40B4-BE49-F238E27FC236}">
                <a16:creationId xmlns:a16="http://schemas.microsoft.com/office/drawing/2014/main" id="{2F75C9AA-D440-42E9-9BFC-CD7E3D220B8F}"/>
              </a:ext>
            </a:extLst>
          </p:cNvPr>
          <p:cNvSpPr>
            <a:spLocks noGrp="1"/>
          </p:cNvSpPr>
          <p:nvPr>
            <p:ph idx="1"/>
          </p:nvPr>
        </p:nvSpPr>
        <p:spPr>
          <a:xfrm>
            <a:off x="1236315" y="1668282"/>
            <a:ext cx="8946541" cy="4195481"/>
          </a:xfrm>
        </p:spPr>
        <p:txBody>
          <a:bodyPr/>
          <a:lstStyle/>
          <a:p>
            <a:pPr algn="just"/>
            <a:r>
              <a:rPr lang="tr-TR" dirty="0"/>
              <a:t>PID (Proportional-Integral-Derivative) kontrolü birçok endüstriyel kontrol uygulamasında yaygın olarak kullanılan bir kontrol algoritmasıdır.</a:t>
            </a:r>
          </a:p>
          <a:p>
            <a:pPr algn="just"/>
            <a:r>
              <a:rPr lang="tr-TR" dirty="0"/>
              <a:t>PID kontrolü, bir prosesin çıkış değişkeninin(sıcaklık, çözünmüş oksijen derişimi, pH gibi) arzu edilen set noktasında kontrol edilebilmesi için bir ayar değişkenini(vana açıklığı veya pompa ile sağlanan akış hızı gibi) kullanır.</a:t>
            </a:r>
          </a:p>
          <a:p>
            <a:pPr algn="just"/>
            <a:endParaRPr lang="en-US" dirty="0"/>
          </a:p>
        </p:txBody>
      </p:sp>
      <p:grpSp>
        <p:nvGrpSpPr>
          <p:cNvPr id="4" name="Group 3">
            <a:extLst>
              <a:ext uri="{FF2B5EF4-FFF2-40B4-BE49-F238E27FC236}">
                <a16:creationId xmlns:a16="http://schemas.microsoft.com/office/drawing/2014/main" id="{60751689-8D6D-EB59-E3D0-5E8D2341FB03}"/>
              </a:ext>
            </a:extLst>
          </p:cNvPr>
          <p:cNvGrpSpPr/>
          <p:nvPr/>
        </p:nvGrpSpPr>
        <p:grpSpPr>
          <a:xfrm>
            <a:off x="3421711" y="3924099"/>
            <a:ext cx="5738915" cy="2402519"/>
            <a:chOff x="3548915" y="3816804"/>
            <a:chExt cx="5182323" cy="2193816"/>
          </a:xfrm>
        </p:grpSpPr>
        <p:pic>
          <p:nvPicPr>
            <p:cNvPr id="5" name="Picture 4">
              <a:extLst>
                <a:ext uri="{FF2B5EF4-FFF2-40B4-BE49-F238E27FC236}">
                  <a16:creationId xmlns:a16="http://schemas.microsoft.com/office/drawing/2014/main" id="{14F623B2-E3B1-5110-73A9-61A39374DB9D}"/>
                </a:ext>
              </a:extLst>
            </p:cNvPr>
            <p:cNvPicPr>
              <a:picLocks noChangeAspect="1"/>
            </p:cNvPicPr>
            <p:nvPr/>
          </p:nvPicPr>
          <p:blipFill>
            <a:blip r:embed="rId2"/>
            <a:stretch>
              <a:fillRect/>
            </a:stretch>
          </p:blipFill>
          <p:spPr>
            <a:xfrm>
              <a:off x="3548915" y="3816804"/>
              <a:ext cx="5182323" cy="1912775"/>
            </a:xfrm>
            <a:prstGeom prst="rect">
              <a:avLst/>
            </a:prstGeom>
          </p:spPr>
        </p:pic>
        <p:sp>
          <p:nvSpPr>
            <p:cNvPr id="6" name="TextBox 5">
              <a:extLst>
                <a:ext uri="{FF2B5EF4-FFF2-40B4-BE49-F238E27FC236}">
                  <a16:creationId xmlns:a16="http://schemas.microsoft.com/office/drawing/2014/main" id="{8B42FBD1-C566-F5F7-E47D-5B9789450285}"/>
                </a:ext>
              </a:extLst>
            </p:cNvPr>
            <p:cNvSpPr txBox="1"/>
            <p:nvPr/>
          </p:nvSpPr>
          <p:spPr>
            <a:xfrm>
              <a:off x="4619251" y="5729579"/>
              <a:ext cx="3041650" cy="2810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b="1" dirty="0">
                  <a:solidFill>
                    <a:schemeClr val="tx1">
                      <a:lumMod val="95000"/>
                      <a:lumOff val="5000"/>
                    </a:schemeClr>
                  </a:solidFill>
                  <a:latin typeface="Arial" panose="020B0604020202020204" pitchFamily="34" charset="0"/>
                  <a:cs typeface="Arial" panose="020B0604020202020204" pitchFamily="34" charset="0"/>
                </a:rPr>
                <a:t>Şekil 1. </a:t>
              </a:r>
              <a:r>
                <a:rPr lang="tr-TR" sz="1400" dirty="0">
                  <a:solidFill>
                    <a:schemeClr val="tx1">
                      <a:lumMod val="95000"/>
                      <a:lumOff val="5000"/>
                    </a:schemeClr>
                  </a:solidFill>
                  <a:latin typeface="Arial" panose="020B0604020202020204" pitchFamily="34" charset="0"/>
                  <a:cs typeface="Arial" panose="020B0604020202020204" pitchFamily="34" charset="0"/>
                </a:rPr>
                <a:t>PID Kontrol Blok Diyagramı</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92947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37C-4996-4D4F-9D45-ADB3ABA55B2C}"/>
              </a:ext>
            </a:extLst>
          </p:cNvPr>
          <p:cNvSpPr>
            <a:spLocks noGrp="1"/>
          </p:cNvSpPr>
          <p:nvPr>
            <p:ph type="title"/>
          </p:nvPr>
        </p:nvSpPr>
        <p:spPr/>
        <p:txBody>
          <a:bodyPr/>
          <a:lstStyle/>
          <a:p>
            <a:r>
              <a:rPr lang="tr-TR" dirty="0"/>
              <a:t>PID Kontrol Deney Sonucu</a:t>
            </a:r>
            <a:endParaRPr lang="en-US" dirty="0"/>
          </a:p>
        </p:txBody>
      </p:sp>
      <p:pic>
        <p:nvPicPr>
          <p:cNvPr id="4" name="Picture 3">
            <a:extLst>
              <a:ext uri="{FF2B5EF4-FFF2-40B4-BE49-F238E27FC236}">
                <a16:creationId xmlns:a16="http://schemas.microsoft.com/office/drawing/2014/main" id="{C13DFF60-085B-4488-8A07-4B05F43593B3}"/>
              </a:ext>
            </a:extLst>
          </p:cNvPr>
          <p:cNvPicPr/>
          <p:nvPr/>
        </p:nvPicPr>
        <p:blipFill>
          <a:blip r:embed="rId2"/>
          <a:stretch>
            <a:fillRect/>
          </a:stretch>
        </p:blipFill>
        <p:spPr>
          <a:xfrm>
            <a:off x="1612670" y="1264863"/>
            <a:ext cx="8438164" cy="2613025"/>
          </a:xfrm>
          <a:prstGeom prst="rect">
            <a:avLst/>
          </a:prstGeom>
        </p:spPr>
      </p:pic>
      <p:pic>
        <p:nvPicPr>
          <p:cNvPr id="5" name="Picture 4">
            <a:extLst>
              <a:ext uri="{FF2B5EF4-FFF2-40B4-BE49-F238E27FC236}">
                <a16:creationId xmlns:a16="http://schemas.microsoft.com/office/drawing/2014/main" id="{28911863-D491-4203-A960-56E622E0792D}"/>
              </a:ext>
            </a:extLst>
          </p:cNvPr>
          <p:cNvPicPr/>
          <p:nvPr/>
        </p:nvPicPr>
        <p:blipFill>
          <a:blip r:embed="rId3"/>
          <a:stretch>
            <a:fillRect/>
          </a:stretch>
        </p:blipFill>
        <p:spPr>
          <a:xfrm>
            <a:off x="1612670" y="3877888"/>
            <a:ext cx="8438164" cy="2665095"/>
          </a:xfrm>
          <a:prstGeom prst="rect">
            <a:avLst/>
          </a:prstGeom>
        </p:spPr>
      </p:pic>
    </p:spTree>
    <p:extLst>
      <p:ext uri="{BB962C8B-B14F-4D97-AF65-F5344CB8AC3E}">
        <p14:creationId xmlns:p14="http://schemas.microsoft.com/office/powerpoint/2010/main" val="3931030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7755-820F-4D59-A927-5AB7B8E8C50A}"/>
              </a:ext>
            </a:extLst>
          </p:cNvPr>
          <p:cNvSpPr>
            <a:spLocks noGrp="1"/>
          </p:cNvSpPr>
          <p:nvPr>
            <p:ph type="title"/>
          </p:nvPr>
        </p:nvSpPr>
        <p:spPr/>
        <p:txBody>
          <a:bodyPr/>
          <a:lstStyle/>
          <a:p>
            <a:r>
              <a:rPr lang="tr-TR" dirty="0"/>
              <a:t>MRAC Öğrenme Hızı Etkisi</a:t>
            </a:r>
            <a:endParaRPr lang="en-US" dirty="0"/>
          </a:p>
        </p:txBody>
      </p:sp>
      <p:pic>
        <p:nvPicPr>
          <p:cNvPr id="4" name="Picture 3">
            <a:extLst>
              <a:ext uri="{FF2B5EF4-FFF2-40B4-BE49-F238E27FC236}">
                <a16:creationId xmlns:a16="http://schemas.microsoft.com/office/drawing/2014/main" id="{152A767C-3944-4737-A661-34B230824ADB}"/>
              </a:ext>
            </a:extLst>
          </p:cNvPr>
          <p:cNvPicPr/>
          <p:nvPr/>
        </p:nvPicPr>
        <p:blipFill>
          <a:blip r:embed="rId2"/>
          <a:stretch>
            <a:fillRect/>
          </a:stretch>
        </p:blipFill>
        <p:spPr>
          <a:xfrm>
            <a:off x="1978429" y="1404361"/>
            <a:ext cx="8072405" cy="2613025"/>
          </a:xfrm>
          <a:prstGeom prst="rect">
            <a:avLst/>
          </a:prstGeom>
        </p:spPr>
      </p:pic>
      <p:pic>
        <p:nvPicPr>
          <p:cNvPr id="5" name="Picture 4">
            <a:extLst>
              <a:ext uri="{FF2B5EF4-FFF2-40B4-BE49-F238E27FC236}">
                <a16:creationId xmlns:a16="http://schemas.microsoft.com/office/drawing/2014/main" id="{CB46BDD0-9CEF-4E77-B3C6-B1DA712AB685}"/>
              </a:ext>
            </a:extLst>
          </p:cNvPr>
          <p:cNvPicPr/>
          <p:nvPr/>
        </p:nvPicPr>
        <p:blipFill>
          <a:blip r:embed="rId3"/>
          <a:stretch>
            <a:fillRect/>
          </a:stretch>
        </p:blipFill>
        <p:spPr>
          <a:xfrm>
            <a:off x="1978429" y="4017386"/>
            <a:ext cx="8072405" cy="2574925"/>
          </a:xfrm>
          <a:prstGeom prst="rect">
            <a:avLst/>
          </a:prstGeom>
        </p:spPr>
      </p:pic>
    </p:spTree>
    <p:extLst>
      <p:ext uri="{BB962C8B-B14F-4D97-AF65-F5344CB8AC3E}">
        <p14:creationId xmlns:p14="http://schemas.microsoft.com/office/powerpoint/2010/main" val="1762342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5901F-D92E-499A-9652-DA9F3E349014}"/>
              </a:ext>
            </a:extLst>
          </p:cNvPr>
          <p:cNvPicPr/>
          <p:nvPr/>
        </p:nvPicPr>
        <p:blipFill>
          <a:blip r:embed="rId2"/>
          <a:stretch>
            <a:fillRect/>
          </a:stretch>
        </p:blipFill>
        <p:spPr>
          <a:xfrm>
            <a:off x="483870" y="609601"/>
            <a:ext cx="5612130" cy="2541905"/>
          </a:xfrm>
          <a:prstGeom prst="rect">
            <a:avLst/>
          </a:prstGeom>
        </p:spPr>
      </p:pic>
      <p:pic>
        <p:nvPicPr>
          <p:cNvPr id="5" name="Picture 4">
            <a:extLst>
              <a:ext uri="{FF2B5EF4-FFF2-40B4-BE49-F238E27FC236}">
                <a16:creationId xmlns:a16="http://schemas.microsoft.com/office/drawing/2014/main" id="{E98B391A-445C-49A5-95B4-69E8D67BD9FF}"/>
              </a:ext>
            </a:extLst>
          </p:cNvPr>
          <p:cNvPicPr/>
          <p:nvPr/>
        </p:nvPicPr>
        <p:blipFill>
          <a:blip r:embed="rId3"/>
          <a:stretch>
            <a:fillRect/>
          </a:stretch>
        </p:blipFill>
        <p:spPr>
          <a:xfrm>
            <a:off x="6096000" y="625475"/>
            <a:ext cx="5612130" cy="2705109"/>
          </a:xfrm>
          <a:prstGeom prst="rect">
            <a:avLst/>
          </a:prstGeom>
        </p:spPr>
      </p:pic>
      <p:pic>
        <p:nvPicPr>
          <p:cNvPr id="6" name="Picture 5">
            <a:extLst>
              <a:ext uri="{FF2B5EF4-FFF2-40B4-BE49-F238E27FC236}">
                <a16:creationId xmlns:a16="http://schemas.microsoft.com/office/drawing/2014/main" id="{E5CF3E46-7DEC-4C95-BBC2-4160C80587FD}"/>
              </a:ext>
            </a:extLst>
          </p:cNvPr>
          <p:cNvPicPr/>
          <p:nvPr/>
        </p:nvPicPr>
        <p:blipFill>
          <a:blip r:embed="rId4"/>
          <a:stretch>
            <a:fillRect/>
          </a:stretch>
        </p:blipFill>
        <p:spPr>
          <a:xfrm>
            <a:off x="483870" y="3167380"/>
            <a:ext cx="5612130" cy="2574925"/>
          </a:xfrm>
          <a:prstGeom prst="rect">
            <a:avLst/>
          </a:prstGeom>
        </p:spPr>
      </p:pic>
      <p:pic>
        <p:nvPicPr>
          <p:cNvPr id="7" name="Content Placeholder 6">
            <a:extLst>
              <a:ext uri="{FF2B5EF4-FFF2-40B4-BE49-F238E27FC236}">
                <a16:creationId xmlns:a16="http://schemas.microsoft.com/office/drawing/2014/main" id="{97D42ECE-B53D-4951-8E3A-A7937E68F6CE}"/>
              </a:ext>
            </a:extLst>
          </p:cNvPr>
          <p:cNvPicPr>
            <a:picLocks noGrp="1"/>
          </p:cNvPicPr>
          <p:nvPr>
            <p:ph idx="1"/>
          </p:nvPr>
        </p:nvPicPr>
        <p:blipFill>
          <a:blip r:embed="rId5"/>
          <a:stretch>
            <a:fillRect/>
          </a:stretch>
        </p:blipFill>
        <p:spPr>
          <a:xfrm>
            <a:off x="6096000" y="3330585"/>
            <a:ext cx="5612130" cy="2395846"/>
          </a:xfrm>
          <a:prstGeom prst="rect">
            <a:avLst/>
          </a:prstGeom>
        </p:spPr>
      </p:pic>
      <p:sp>
        <p:nvSpPr>
          <p:cNvPr id="3" name="TextBox 2">
            <a:extLst>
              <a:ext uri="{FF2B5EF4-FFF2-40B4-BE49-F238E27FC236}">
                <a16:creationId xmlns:a16="http://schemas.microsoft.com/office/drawing/2014/main" id="{80EEB4E5-05F9-45B1-899F-DECDD3E707BC}"/>
              </a:ext>
            </a:extLst>
          </p:cNvPr>
          <p:cNvSpPr txBox="1"/>
          <p:nvPr/>
        </p:nvSpPr>
        <p:spPr>
          <a:xfrm>
            <a:off x="1508706" y="2447924"/>
            <a:ext cx="2552700" cy="369332"/>
          </a:xfrm>
          <a:prstGeom prst="rect">
            <a:avLst/>
          </a:prstGeom>
          <a:noFill/>
        </p:spPr>
        <p:txBody>
          <a:bodyPr wrap="square" rtlCol="0">
            <a:spAutoFit/>
          </a:bodyPr>
          <a:lstStyle/>
          <a:p>
            <a:r>
              <a:rPr lang="tr-TR" dirty="0">
                <a:solidFill>
                  <a:srgbClr val="FF0000"/>
                </a:solidFill>
              </a:rPr>
              <a:t>Adaptasyon Süreci</a:t>
            </a:r>
            <a:endParaRPr lang="en-US" dirty="0">
              <a:solidFill>
                <a:srgbClr val="FF0000"/>
              </a:solidFill>
            </a:endParaRPr>
          </a:p>
        </p:txBody>
      </p:sp>
      <p:sp>
        <p:nvSpPr>
          <p:cNvPr id="11" name="TextBox 10">
            <a:extLst>
              <a:ext uri="{FF2B5EF4-FFF2-40B4-BE49-F238E27FC236}">
                <a16:creationId xmlns:a16="http://schemas.microsoft.com/office/drawing/2014/main" id="{8F0F9A03-7F5A-4B86-A2F8-CD47EC75593A}"/>
              </a:ext>
            </a:extLst>
          </p:cNvPr>
          <p:cNvSpPr txBox="1"/>
          <p:nvPr/>
        </p:nvSpPr>
        <p:spPr>
          <a:xfrm>
            <a:off x="1675355" y="4908669"/>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12" name="TextBox 11">
            <a:extLst>
              <a:ext uri="{FF2B5EF4-FFF2-40B4-BE49-F238E27FC236}">
                <a16:creationId xmlns:a16="http://schemas.microsoft.com/office/drawing/2014/main" id="{4E37A28D-D3B2-4D1C-856C-0A5FA3E2726A}"/>
              </a:ext>
            </a:extLst>
          </p:cNvPr>
          <p:cNvSpPr txBox="1"/>
          <p:nvPr/>
        </p:nvSpPr>
        <p:spPr>
          <a:xfrm>
            <a:off x="7301031" y="2382638"/>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13" name="TextBox 12">
            <a:extLst>
              <a:ext uri="{FF2B5EF4-FFF2-40B4-BE49-F238E27FC236}">
                <a16:creationId xmlns:a16="http://schemas.microsoft.com/office/drawing/2014/main" id="{449284D1-2243-414F-A254-B21C07EF4DF3}"/>
              </a:ext>
            </a:extLst>
          </p:cNvPr>
          <p:cNvSpPr txBox="1"/>
          <p:nvPr/>
        </p:nvSpPr>
        <p:spPr>
          <a:xfrm>
            <a:off x="10032775" y="4970222"/>
            <a:ext cx="6096000"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2354202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1D6119-025B-4E11-8344-CBD9A5E31917}"/>
              </a:ext>
            </a:extLst>
          </p:cNvPr>
          <p:cNvPicPr>
            <a:picLocks noGrp="1"/>
          </p:cNvPicPr>
          <p:nvPr>
            <p:ph idx="1"/>
          </p:nvPr>
        </p:nvPicPr>
        <p:blipFill>
          <a:blip r:embed="rId2"/>
          <a:stretch>
            <a:fillRect/>
          </a:stretch>
        </p:blipFill>
        <p:spPr>
          <a:xfrm>
            <a:off x="652461" y="1971675"/>
            <a:ext cx="5605780" cy="2173658"/>
          </a:xfrm>
          <a:prstGeom prst="rect">
            <a:avLst/>
          </a:prstGeom>
        </p:spPr>
      </p:pic>
      <p:pic>
        <p:nvPicPr>
          <p:cNvPr id="5" name="Picture 4">
            <a:extLst>
              <a:ext uri="{FF2B5EF4-FFF2-40B4-BE49-F238E27FC236}">
                <a16:creationId xmlns:a16="http://schemas.microsoft.com/office/drawing/2014/main" id="{B0A89962-9F5B-4DDC-8880-32784D63AB04}"/>
              </a:ext>
            </a:extLst>
          </p:cNvPr>
          <p:cNvPicPr/>
          <p:nvPr/>
        </p:nvPicPr>
        <p:blipFill>
          <a:blip r:embed="rId3"/>
          <a:stretch>
            <a:fillRect/>
          </a:stretch>
        </p:blipFill>
        <p:spPr>
          <a:xfrm>
            <a:off x="646111" y="4145333"/>
            <a:ext cx="5612130" cy="2260229"/>
          </a:xfrm>
          <a:prstGeom prst="rect">
            <a:avLst/>
          </a:prstGeom>
        </p:spPr>
      </p:pic>
      <p:graphicFrame>
        <p:nvGraphicFramePr>
          <p:cNvPr id="8" name="Table 7">
            <a:extLst>
              <a:ext uri="{FF2B5EF4-FFF2-40B4-BE49-F238E27FC236}">
                <a16:creationId xmlns:a16="http://schemas.microsoft.com/office/drawing/2014/main" id="{0DBBF888-3310-4EB6-BCFB-F33CCB086896}"/>
              </a:ext>
            </a:extLst>
          </p:cNvPr>
          <p:cNvGraphicFramePr>
            <a:graphicFrameLocks noGrp="1"/>
          </p:cNvGraphicFramePr>
          <p:nvPr>
            <p:extLst>
              <p:ext uri="{D42A27DB-BD31-4B8C-83A1-F6EECF244321}">
                <p14:modId xmlns:p14="http://schemas.microsoft.com/office/powerpoint/2010/main" val="2145650891"/>
              </p:ext>
            </p:extLst>
          </p:nvPr>
        </p:nvGraphicFramePr>
        <p:xfrm>
          <a:off x="6438696" y="2939099"/>
          <a:ext cx="5605780" cy="2412468"/>
        </p:xfrm>
        <a:graphic>
          <a:graphicData uri="http://schemas.openxmlformats.org/drawingml/2006/table">
            <a:tbl>
              <a:tblPr firstRow="1" firstCol="1" bandRow="1"/>
              <a:tblGrid>
                <a:gridCol w="1120775">
                  <a:extLst>
                    <a:ext uri="{9D8B030D-6E8A-4147-A177-3AD203B41FA5}">
                      <a16:colId xmlns:a16="http://schemas.microsoft.com/office/drawing/2014/main" val="1329286885"/>
                    </a:ext>
                  </a:extLst>
                </a:gridCol>
                <a:gridCol w="1120775">
                  <a:extLst>
                    <a:ext uri="{9D8B030D-6E8A-4147-A177-3AD203B41FA5}">
                      <a16:colId xmlns:a16="http://schemas.microsoft.com/office/drawing/2014/main" val="2091406010"/>
                    </a:ext>
                  </a:extLst>
                </a:gridCol>
                <a:gridCol w="1121410">
                  <a:extLst>
                    <a:ext uri="{9D8B030D-6E8A-4147-A177-3AD203B41FA5}">
                      <a16:colId xmlns:a16="http://schemas.microsoft.com/office/drawing/2014/main" val="1100026618"/>
                    </a:ext>
                  </a:extLst>
                </a:gridCol>
                <a:gridCol w="1121410">
                  <a:extLst>
                    <a:ext uri="{9D8B030D-6E8A-4147-A177-3AD203B41FA5}">
                      <a16:colId xmlns:a16="http://schemas.microsoft.com/office/drawing/2014/main" val="3643710541"/>
                    </a:ext>
                  </a:extLst>
                </a:gridCol>
                <a:gridCol w="1121410">
                  <a:extLst>
                    <a:ext uri="{9D8B030D-6E8A-4147-A177-3AD203B41FA5}">
                      <a16:colId xmlns:a16="http://schemas.microsoft.com/office/drawing/2014/main" val="2160537017"/>
                    </a:ext>
                  </a:extLst>
                </a:gridCol>
              </a:tblGrid>
              <a:tr h="603117">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gamma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8117"/>
                  </a:ext>
                </a:extLst>
              </a:tr>
              <a:tr h="603117">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0.001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23157.1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7521.29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4.27177e+07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1.48774e+07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22686098"/>
                  </a:ext>
                </a:extLst>
              </a:tr>
              <a:tr h="603117">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0.005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12410.6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4383.16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2.72992e+07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9.69083e+06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56670405"/>
                  </a:ext>
                </a:extLst>
              </a:tr>
              <a:tr h="603117">
                <a:tc>
                  <a:txBody>
                    <a:bodyPr/>
                    <a:lstStyle/>
                    <a:p>
                      <a:pPr algn="just">
                        <a:lnSpc>
                          <a:spcPct val="150000"/>
                        </a:lnSpc>
                        <a:spcAft>
                          <a:spcPts val="800"/>
                        </a:spcAft>
                        <a:tabLst>
                          <a:tab pos="733425" algn="l"/>
                        </a:tabLs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0.01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11928.3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4155.75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3.0491e+07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1.02673e+07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95011859"/>
                  </a:ext>
                </a:extLst>
              </a:tr>
            </a:tbl>
          </a:graphicData>
        </a:graphic>
      </p:graphicFrame>
      <p:sp>
        <p:nvSpPr>
          <p:cNvPr id="6" name="Title 1">
            <a:extLst>
              <a:ext uri="{FF2B5EF4-FFF2-40B4-BE49-F238E27FC236}">
                <a16:creationId xmlns:a16="http://schemas.microsoft.com/office/drawing/2014/main" id="{EC771C6C-EFAC-411F-80D7-4EB049702AB0}"/>
              </a:ext>
            </a:extLst>
          </p:cNvPr>
          <p:cNvSpPr>
            <a:spLocks noGrp="1"/>
          </p:cNvSpPr>
          <p:nvPr>
            <p:ph type="title"/>
          </p:nvPr>
        </p:nvSpPr>
        <p:spPr>
          <a:xfrm>
            <a:off x="646113" y="452438"/>
            <a:ext cx="9404350" cy="1400175"/>
          </a:xfrm>
        </p:spPr>
        <p:txBody>
          <a:bodyPr/>
          <a:lstStyle/>
          <a:p>
            <a:r>
              <a:rPr lang="tr-TR" dirty="0"/>
              <a:t>MRAC Model Öğrenme Hızı Etkisi Kontrol Performans Değerleri</a:t>
            </a:r>
            <a:endParaRPr lang="en-US" dirty="0"/>
          </a:p>
        </p:txBody>
      </p:sp>
    </p:spTree>
    <p:extLst>
      <p:ext uri="{BB962C8B-B14F-4D97-AF65-F5344CB8AC3E}">
        <p14:creationId xmlns:p14="http://schemas.microsoft.com/office/powerpoint/2010/main" val="319008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A719-F24C-4630-917A-E8846016652B}"/>
              </a:ext>
            </a:extLst>
          </p:cNvPr>
          <p:cNvSpPr>
            <a:spLocks noGrp="1"/>
          </p:cNvSpPr>
          <p:nvPr>
            <p:ph type="title"/>
          </p:nvPr>
        </p:nvSpPr>
        <p:spPr/>
        <p:txBody>
          <a:bodyPr/>
          <a:lstStyle/>
          <a:p>
            <a:r>
              <a:rPr lang="tr-TR" dirty="0"/>
              <a:t>Gamma = 0.01 iken Kr, Kx</a:t>
            </a:r>
            <a:endParaRPr lang="en-US" dirty="0"/>
          </a:p>
        </p:txBody>
      </p:sp>
      <p:pic>
        <p:nvPicPr>
          <p:cNvPr id="4" name="Content Placeholder 3">
            <a:extLst>
              <a:ext uri="{FF2B5EF4-FFF2-40B4-BE49-F238E27FC236}">
                <a16:creationId xmlns:a16="http://schemas.microsoft.com/office/drawing/2014/main" id="{C4C4E63C-287A-470A-AD3F-D8B254FAA51F}"/>
              </a:ext>
            </a:extLst>
          </p:cNvPr>
          <p:cNvPicPr>
            <a:picLocks noGrp="1"/>
          </p:cNvPicPr>
          <p:nvPr>
            <p:ph idx="1"/>
          </p:nvPr>
        </p:nvPicPr>
        <p:blipFill>
          <a:blip r:embed="rId2"/>
          <a:stretch>
            <a:fillRect/>
          </a:stretch>
        </p:blipFill>
        <p:spPr>
          <a:xfrm>
            <a:off x="2036380" y="2048761"/>
            <a:ext cx="7746031" cy="3606349"/>
          </a:xfrm>
          <a:prstGeom prst="rect">
            <a:avLst/>
          </a:prstGeom>
        </p:spPr>
      </p:pic>
    </p:spTree>
    <p:extLst>
      <p:ext uri="{BB962C8B-B14F-4D97-AF65-F5344CB8AC3E}">
        <p14:creationId xmlns:p14="http://schemas.microsoft.com/office/powerpoint/2010/main" val="1443700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9FE3-E4B8-4BFB-9A7A-D6BE1B36A00D}"/>
              </a:ext>
            </a:extLst>
          </p:cNvPr>
          <p:cNvSpPr>
            <a:spLocks noGrp="1"/>
          </p:cNvSpPr>
          <p:nvPr>
            <p:ph type="title"/>
          </p:nvPr>
        </p:nvSpPr>
        <p:spPr/>
        <p:txBody>
          <a:bodyPr/>
          <a:lstStyle/>
          <a:p>
            <a:r>
              <a:rPr lang="tr-TR" dirty="0"/>
              <a:t>MRAC Model Zaman Sabiti Etkisi</a:t>
            </a:r>
            <a:endParaRPr lang="en-US" dirty="0"/>
          </a:p>
        </p:txBody>
      </p:sp>
      <p:pic>
        <p:nvPicPr>
          <p:cNvPr id="4" name="Picture 3">
            <a:extLst>
              <a:ext uri="{FF2B5EF4-FFF2-40B4-BE49-F238E27FC236}">
                <a16:creationId xmlns:a16="http://schemas.microsoft.com/office/drawing/2014/main" id="{E30D574E-B4C8-4BC1-960D-81065896DC76}"/>
              </a:ext>
            </a:extLst>
          </p:cNvPr>
          <p:cNvPicPr/>
          <p:nvPr/>
        </p:nvPicPr>
        <p:blipFill>
          <a:blip r:embed="rId2"/>
          <a:stretch>
            <a:fillRect/>
          </a:stretch>
        </p:blipFill>
        <p:spPr>
          <a:xfrm>
            <a:off x="2837815" y="1373493"/>
            <a:ext cx="6516370" cy="2613025"/>
          </a:xfrm>
          <a:prstGeom prst="rect">
            <a:avLst/>
          </a:prstGeom>
        </p:spPr>
      </p:pic>
      <p:pic>
        <p:nvPicPr>
          <p:cNvPr id="5" name="Content Placeholder 4">
            <a:extLst>
              <a:ext uri="{FF2B5EF4-FFF2-40B4-BE49-F238E27FC236}">
                <a16:creationId xmlns:a16="http://schemas.microsoft.com/office/drawing/2014/main" id="{D6356976-E966-4A9E-966F-C64828FE80D1}"/>
              </a:ext>
            </a:extLst>
          </p:cNvPr>
          <p:cNvPicPr>
            <a:picLocks noGrp="1"/>
          </p:cNvPicPr>
          <p:nvPr>
            <p:ph idx="1"/>
          </p:nvPr>
        </p:nvPicPr>
        <p:blipFill>
          <a:blip r:embed="rId3"/>
          <a:stretch>
            <a:fillRect/>
          </a:stretch>
        </p:blipFill>
        <p:spPr>
          <a:xfrm>
            <a:off x="2837815" y="3986518"/>
            <a:ext cx="6516370" cy="2613025"/>
          </a:xfrm>
          <a:prstGeom prst="rect">
            <a:avLst/>
          </a:prstGeom>
        </p:spPr>
      </p:pic>
    </p:spTree>
    <p:extLst>
      <p:ext uri="{BB962C8B-B14F-4D97-AF65-F5344CB8AC3E}">
        <p14:creationId xmlns:p14="http://schemas.microsoft.com/office/powerpoint/2010/main" val="2103527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C2B8D-377D-4A6F-B2C7-CE76900053BD}"/>
              </a:ext>
            </a:extLst>
          </p:cNvPr>
          <p:cNvPicPr/>
          <p:nvPr/>
        </p:nvPicPr>
        <p:blipFill>
          <a:blip r:embed="rId2"/>
          <a:stretch>
            <a:fillRect/>
          </a:stretch>
        </p:blipFill>
        <p:spPr>
          <a:xfrm>
            <a:off x="629862" y="887095"/>
            <a:ext cx="5612130" cy="2541905"/>
          </a:xfrm>
          <a:prstGeom prst="rect">
            <a:avLst/>
          </a:prstGeom>
        </p:spPr>
      </p:pic>
      <p:pic>
        <p:nvPicPr>
          <p:cNvPr id="5" name="Picture 4">
            <a:extLst>
              <a:ext uri="{FF2B5EF4-FFF2-40B4-BE49-F238E27FC236}">
                <a16:creationId xmlns:a16="http://schemas.microsoft.com/office/drawing/2014/main" id="{09641B17-D4CB-42F1-8DC9-870B41D09362}"/>
              </a:ext>
            </a:extLst>
          </p:cNvPr>
          <p:cNvPicPr/>
          <p:nvPr/>
        </p:nvPicPr>
        <p:blipFill>
          <a:blip r:embed="rId3"/>
          <a:stretch>
            <a:fillRect/>
          </a:stretch>
        </p:blipFill>
        <p:spPr>
          <a:xfrm>
            <a:off x="6241992" y="887095"/>
            <a:ext cx="5612130" cy="2599372"/>
          </a:xfrm>
          <a:prstGeom prst="rect">
            <a:avLst/>
          </a:prstGeom>
        </p:spPr>
      </p:pic>
      <p:pic>
        <p:nvPicPr>
          <p:cNvPr id="6" name="Picture 5">
            <a:extLst>
              <a:ext uri="{FF2B5EF4-FFF2-40B4-BE49-F238E27FC236}">
                <a16:creationId xmlns:a16="http://schemas.microsoft.com/office/drawing/2014/main" id="{F87403F8-F0A5-4047-9918-0ABD076E118D}"/>
              </a:ext>
            </a:extLst>
          </p:cNvPr>
          <p:cNvPicPr/>
          <p:nvPr/>
        </p:nvPicPr>
        <p:blipFill>
          <a:blip r:embed="rId4"/>
          <a:stretch>
            <a:fillRect/>
          </a:stretch>
        </p:blipFill>
        <p:spPr>
          <a:xfrm>
            <a:off x="629862" y="3395980"/>
            <a:ext cx="5612130" cy="2574925"/>
          </a:xfrm>
          <a:prstGeom prst="rect">
            <a:avLst/>
          </a:prstGeom>
        </p:spPr>
      </p:pic>
      <p:pic>
        <p:nvPicPr>
          <p:cNvPr id="7" name="Picture 6">
            <a:extLst>
              <a:ext uri="{FF2B5EF4-FFF2-40B4-BE49-F238E27FC236}">
                <a16:creationId xmlns:a16="http://schemas.microsoft.com/office/drawing/2014/main" id="{913AB762-1A04-4B6E-8C54-38A3D75121B1}"/>
              </a:ext>
            </a:extLst>
          </p:cNvPr>
          <p:cNvPicPr/>
          <p:nvPr/>
        </p:nvPicPr>
        <p:blipFill>
          <a:blip r:embed="rId5"/>
          <a:stretch>
            <a:fillRect/>
          </a:stretch>
        </p:blipFill>
        <p:spPr>
          <a:xfrm>
            <a:off x="6241992" y="3453447"/>
            <a:ext cx="5612130" cy="2541905"/>
          </a:xfrm>
          <a:prstGeom prst="rect">
            <a:avLst/>
          </a:prstGeom>
        </p:spPr>
      </p:pic>
      <p:sp>
        <p:nvSpPr>
          <p:cNvPr id="8" name="TextBox 7">
            <a:extLst>
              <a:ext uri="{FF2B5EF4-FFF2-40B4-BE49-F238E27FC236}">
                <a16:creationId xmlns:a16="http://schemas.microsoft.com/office/drawing/2014/main" id="{D4B60505-3C15-4380-8C88-82B4F69405E7}"/>
              </a:ext>
            </a:extLst>
          </p:cNvPr>
          <p:cNvSpPr txBox="1"/>
          <p:nvPr/>
        </p:nvSpPr>
        <p:spPr>
          <a:xfrm>
            <a:off x="2870781" y="2533649"/>
            <a:ext cx="2552700" cy="369332"/>
          </a:xfrm>
          <a:prstGeom prst="rect">
            <a:avLst/>
          </a:prstGeom>
          <a:noFill/>
        </p:spPr>
        <p:txBody>
          <a:bodyPr wrap="square" rtlCol="0">
            <a:spAutoFit/>
          </a:bodyPr>
          <a:lstStyle/>
          <a:p>
            <a:r>
              <a:rPr lang="tr-TR" dirty="0">
                <a:solidFill>
                  <a:srgbClr val="FF0000"/>
                </a:solidFill>
              </a:rPr>
              <a:t>Adaptasyon Süreci</a:t>
            </a:r>
            <a:endParaRPr lang="en-US" dirty="0">
              <a:solidFill>
                <a:srgbClr val="FF0000"/>
              </a:solidFill>
            </a:endParaRPr>
          </a:p>
        </p:txBody>
      </p:sp>
      <p:sp>
        <p:nvSpPr>
          <p:cNvPr id="9" name="TextBox 8">
            <a:extLst>
              <a:ext uri="{FF2B5EF4-FFF2-40B4-BE49-F238E27FC236}">
                <a16:creationId xmlns:a16="http://schemas.microsoft.com/office/drawing/2014/main" id="{9C7A32A6-C1AD-4AFA-9BA3-59C804AE545E}"/>
              </a:ext>
            </a:extLst>
          </p:cNvPr>
          <p:cNvSpPr txBox="1"/>
          <p:nvPr/>
        </p:nvSpPr>
        <p:spPr>
          <a:xfrm>
            <a:off x="7301031" y="2382638"/>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10" name="TextBox 9">
            <a:extLst>
              <a:ext uri="{FF2B5EF4-FFF2-40B4-BE49-F238E27FC236}">
                <a16:creationId xmlns:a16="http://schemas.microsoft.com/office/drawing/2014/main" id="{9D96AF62-D57B-421A-B598-8577E401C248}"/>
              </a:ext>
            </a:extLst>
          </p:cNvPr>
          <p:cNvSpPr txBox="1"/>
          <p:nvPr/>
        </p:nvSpPr>
        <p:spPr>
          <a:xfrm>
            <a:off x="1475330" y="5075554"/>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11" name="TextBox 10">
            <a:extLst>
              <a:ext uri="{FF2B5EF4-FFF2-40B4-BE49-F238E27FC236}">
                <a16:creationId xmlns:a16="http://schemas.microsoft.com/office/drawing/2014/main" id="{712C2E2D-CB0D-498B-B906-9A9B649600E0}"/>
              </a:ext>
            </a:extLst>
          </p:cNvPr>
          <p:cNvSpPr txBox="1"/>
          <p:nvPr/>
        </p:nvSpPr>
        <p:spPr>
          <a:xfrm>
            <a:off x="9615404" y="5075554"/>
            <a:ext cx="2202532"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382603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E797-64F9-4278-9BF7-C7C52CFEB1AC}"/>
              </a:ext>
            </a:extLst>
          </p:cNvPr>
          <p:cNvSpPr>
            <a:spLocks noGrp="1"/>
          </p:cNvSpPr>
          <p:nvPr>
            <p:ph type="title"/>
          </p:nvPr>
        </p:nvSpPr>
        <p:spPr>
          <a:xfrm>
            <a:off x="633483" y="452718"/>
            <a:ext cx="9404723" cy="1400530"/>
          </a:xfrm>
        </p:spPr>
        <p:txBody>
          <a:bodyPr/>
          <a:lstStyle/>
          <a:p>
            <a:r>
              <a:rPr lang="tr-TR" dirty="0"/>
              <a:t>MRAC Model Zaman Sabiti Etkisi Kontrol Performans Değerleri</a:t>
            </a:r>
            <a:endParaRPr lang="en-US" dirty="0"/>
          </a:p>
        </p:txBody>
      </p:sp>
      <p:graphicFrame>
        <p:nvGraphicFramePr>
          <p:cNvPr id="5" name="Content Placeholder 4">
            <a:extLst>
              <a:ext uri="{FF2B5EF4-FFF2-40B4-BE49-F238E27FC236}">
                <a16:creationId xmlns:a16="http://schemas.microsoft.com/office/drawing/2014/main" id="{4D661A73-E45A-4218-BBE5-E0778947BAE0}"/>
              </a:ext>
            </a:extLst>
          </p:cNvPr>
          <p:cNvGraphicFramePr>
            <a:graphicFrameLocks noGrp="1"/>
          </p:cNvGraphicFramePr>
          <p:nvPr>
            <p:ph idx="1"/>
            <p:extLst>
              <p:ext uri="{D42A27DB-BD31-4B8C-83A1-F6EECF244321}">
                <p14:modId xmlns:p14="http://schemas.microsoft.com/office/powerpoint/2010/main" val="2419392844"/>
              </p:ext>
            </p:extLst>
          </p:nvPr>
        </p:nvGraphicFramePr>
        <p:xfrm>
          <a:off x="1896847" y="2743199"/>
          <a:ext cx="7413407" cy="2580842"/>
        </p:xfrm>
        <a:graphic>
          <a:graphicData uri="http://schemas.openxmlformats.org/drawingml/2006/table">
            <a:tbl>
              <a:tblPr firstRow="1" firstCol="1" bandRow="1"/>
              <a:tblGrid>
                <a:gridCol w="1482178">
                  <a:extLst>
                    <a:ext uri="{9D8B030D-6E8A-4147-A177-3AD203B41FA5}">
                      <a16:colId xmlns:a16="http://schemas.microsoft.com/office/drawing/2014/main" val="1273258667"/>
                    </a:ext>
                  </a:extLst>
                </a:gridCol>
                <a:gridCol w="1482178">
                  <a:extLst>
                    <a:ext uri="{9D8B030D-6E8A-4147-A177-3AD203B41FA5}">
                      <a16:colId xmlns:a16="http://schemas.microsoft.com/office/drawing/2014/main" val="684946451"/>
                    </a:ext>
                  </a:extLst>
                </a:gridCol>
                <a:gridCol w="1483017">
                  <a:extLst>
                    <a:ext uri="{9D8B030D-6E8A-4147-A177-3AD203B41FA5}">
                      <a16:colId xmlns:a16="http://schemas.microsoft.com/office/drawing/2014/main" val="1779807375"/>
                    </a:ext>
                  </a:extLst>
                </a:gridCol>
                <a:gridCol w="1483017">
                  <a:extLst>
                    <a:ext uri="{9D8B030D-6E8A-4147-A177-3AD203B41FA5}">
                      <a16:colId xmlns:a16="http://schemas.microsoft.com/office/drawing/2014/main" val="4252932818"/>
                    </a:ext>
                  </a:extLst>
                </a:gridCol>
                <a:gridCol w="1483017">
                  <a:extLst>
                    <a:ext uri="{9D8B030D-6E8A-4147-A177-3AD203B41FA5}">
                      <a16:colId xmlns:a16="http://schemas.microsoft.com/office/drawing/2014/main" val="1206845366"/>
                    </a:ext>
                  </a:extLst>
                </a:gridCol>
              </a:tblGrid>
              <a:tr h="529100">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Zaman Sabiti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dirty="0">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dirty="0">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dirty="0">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170112"/>
                  </a:ext>
                </a:extLst>
              </a:tr>
              <a:tr h="657137">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11928.3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4155.75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3.0491e7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1.0267e7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08672338"/>
                  </a:ext>
                </a:extLst>
              </a:tr>
              <a:tr h="529100">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11246.4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3818.48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2.841e7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9.15e6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15477659"/>
                  </a:ext>
                </a:extLst>
              </a:tr>
              <a:tr h="529100">
                <a:tc>
                  <a:txBody>
                    <a:bodyPr/>
                    <a:lstStyle/>
                    <a:p>
                      <a:pPr algn="just">
                        <a:lnSpc>
                          <a:spcPct val="150000"/>
                        </a:lnSpc>
                        <a:spcAft>
                          <a:spcPts val="800"/>
                        </a:spcAft>
                        <a:tabLst>
                          <a:tab pos="733425" algn="l"/>
                        </a:tabLs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60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12507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4194.4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3.13e7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9.99e6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32097957"/>
                  </a:ext>
                </a:extLst>
              </a:tr>
            </a:tbl>
          </a:graphicData>
        </a:graphic>
      </p:graphicFrame>
    </p:spTree>
    <p:extLst>
      <p:ext uri="{BB962C8B-B14F-4D97-AF65-F5344CB8AC3E}">
        <p14:creationId xmlns:p14="http://schemas.microsoft.com/office/powerpoint/2010/main" val="2969718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39C7-2623-4903-A9BE-F3E0BBE44FF1}"/>
              </a:ext>
            </a:extLst>
          </p:cNvPr>
          <p:cNvSpPr>
            <a:spLocks noGrp="1"/>
          </p:cNvSpPr>
          <p:nvPr>
            <p:ph type="title"/>
          </p:nvPr>
        </p:nvSpPr>
        <p:spPr/>
        <p:txBody>
          <a:bodyPr/>
          <a:lstStyle/>
          <a:p>
            <a:r>
              <a:rPr lang="tr-TR" dirty="0"/>
              <a:t>MRAC Lyapunov-MIT Karşılaştırılması</a:t>
            </a:r>
            <a:endParaRPr lang="en-US" dirty="0"/>
          </a:p>
        </p:txBody>
      </p:sp>
      <p:pic>
        <p:nvPicPr>
          <p:cNvPr id="4" name="Picture 3">
            <a:extLst>
              <a:ext uri="{FF2B5EF4-FFF2-40B4-BE49-F238E27FC236}">
                <a16:creationId xmlns:a16="http://schemas.microsoft.com/office/drawing/2014/main" id="{44A3D9E7-6F67-425E-AA18-70C1A1BDCE67}"/>
              </a:ext>
            </a:extLst>
          </p:cNvPr>
          <p:cNvPicPr/>
          <p:nvPr/>
        </p:nvPicPr>
        <p:blipFill>
          <a:blip r:embed="rId2"/>
          <a:stretch>
            <a:fillRect/>
          </a:stretch>
        </p:blipFill>
        <p:spPr>
          <a:xfrm>
            <a:off x="164967" y="1152983"/>
            <a:ext cx="5612130" cy="2613025"/>
          </a:xfrm>
          <a:prstGeom prst="rect">
            <a:avLst/>
          </a:prstGeom>
        </p:spPr>
      </p:pic>
      <p:pic>
        <p:nvPicPr>
          <p:cNvPr id="5" name="Picture 4">
            <a:extLst>
              <a:ext uri="{FF2B5EF4-FFF2-40B4-BE49-F238E27FC236}">
                <a16:creationId xmlns:a16="http://schemas.microsoft.com/office/drawing/2014/main" id="{B4A79F7D-3B2B-4F31-999C-9874B5BC2334}"/>
              </a:ext>
            </a:extLst>
          </p:cNvPr>
          <p:cNvPicPr/>
          <p:nvPr/>
        </p:nvPicPr>
        <p:blipFill>
          <a:blip r:embed="rId3"/>
          <a:stretch>
            <a:fillRect/>
          </a:stretch>
        </p:blipFill>
        <p:spPr>
          <a:xfrm>
            <a:off x="164967" y="3717290"/>
            <a:ext cx="5612130" cy="2574925"/>
          </a:xfrm>
          <a:prstGeom prst="rect">
            <a:avLst/>
          </a:prstGeom>
        </p:spPr>
      </p:pic>
      <p:graphicFrame>
        <p:nvGraphicFramePr>
          <p:cNvPr id="7" name="Table 6">
            <a:extLst>
              <a:ext uri="{FF2B5EF4-FFF2-40B4-BE49-F238E27FC236}">
                <a16:creationId xmlns:a16="http://schemas.microsoft.com/office/drawing/2014/main" id="{6DD64680-78F8-4ABA-BCD3-0EB2611E9D59}"/>
              </a:ext>
            </a:extLst>
          </p:cNvPr>
          <p:cNvGraphicFramePr>
            <a:graphicFrameLocks noGrp="1"/>
          </p:cNvGraphicFramePr>
          <p:nvPr>
            <p:extLst>
              <p:ext uri="{D42A27DB-BD31-4B8C-83A1-F6EECF244321}">
                <p14:modId xmlns:p14="http://schemas.microsoft.com/office/powerpoint/2010/main" val="3668524731"/>
              </p:ext>
            </p:extLst>
          </p:nvPr>
        </p:nvGraphicFramePr>
        <p:xfrm>
          <a:off x="6096000" y="3166077"/>
          <a:ext cx="5605780" cy="1102425"/>
        </p:xfrm>
        <a:graphic>
          <a:graphicData uri="http://schemas.openxmlformats.org/drawingml/2006/table">
            <a:tbl>
              <a:tblPr firstRow="1" firstCol="1" bandRow="1"/>
              <a:tblGrid>
                <a:gridCol w="1120775">
                  <a:extLst>
                    <a:ext uri="{9D8B030D-6E8A-4147-A177-3AD203B41FA5}">
                      <a16:colId xmlns:a16="http://schemas.microsoft.com/office/drawing/2014/main" val="915821242"/>
                    </a:ext>
                  </a:extLst>
                </a:gridCol>
                <a:gridCol w="1120775">
                  <a:extLst>
                    <a:ext uri="{9D8B030D-6E8A-4147-A177-3AD203B41FA5}">
                      <a16:colId xmlns:a16="http://schemas.microsoft.com/office/drawing/2014/main" val="957224652"/>
                    </a:ext>
                  </a:extLst>
                </a:gridCol>
                <a:gridCol w="1121410">
                  <a:extLst>
                    <a:ext uri="{9D8B030D-6E8A-4147-A177-3AD203B41FA5}">
                      <a16:colId xmlns:a16="http://schemas.microsoft.com/office/drawing/2014/main" val="2448545532"/>
                    </a:ext>
                  </a:extLst>
                </a:gridCol>
                <a:gridCol w="1121410">
                  <a:extLst>
                    <a:ext uri="{9D8B030D-6E8A-4147-A177-3AD203B41FA5}">
                      <a16:colId xmlns:a16="http://schemas.microsoft.com/office/drawing/2014/main" val="43017661"/>
                    </a:ext>
                  </a:extLst>
                </a:gridCol>
                <a:gridCol w="1121410">
                  <a:extLst>
                    <a:ext uri="{9D8B030D-6E8A-4147-A177-3AD203B41FA5}">
                      <a16:colId xmlns:a16="http://schemas.microsoft.com/office/drawing/2014/main" val="905062411"/>
                    </a:ext>
                  </a:extLst>
                </a:gridCol>
              </a:tblGrid>
              <a:tr h="0">
                <a:tc>
                  <a:txBody>
                    <a:bodyPr/>
                    <a:lstStyle/>
                    <a:p>
                      <a:pPr algn="just">
                        <a:lnSpc>
                          <a:spcPct val="150000"/>
                        </a:lnSpc>
                        <a:spcAft>
                          <a:spcPts val="800"/>
                        </a:spcAft>
                      </a:pP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Yöntem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241152"/>
                  </a:ext>
                </a:extLst>
              </a:tr>
              <a:tr h="0">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Lyapunov</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11928.3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4155.75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3.0491e7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1.0267e7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36543811"/>
                  </a:ext>
                </a:extLst>
              </a:tr>
              <a:tr h="0">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MIT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12228.4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4166.11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3.313e7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1.056e7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681299274"/>
                  </a:ext>
                </a:extLst>
              </a:tr>
            </a:tbl>
          </a:graphicData>
        </a:graphic>
      </p:graphicFrame>
    </p:spTree>
    <p:extLst>
      <p:ext uri="{BB962C8B-B14F-4D97-AF65-F5344CB8AC3E}">
        <p14:creationId xmlns:p14="http://schemas.microsoft.com/office/powerpoint/2010/main" val="246230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A1A3C50-75EF-4DE6-9570-2AD185D3C69A}"/>
              </a:ext>
            </a:extLst>
          </p:cNvPr>
          <p:cNvPicPr>
            <a:picLocks noGrp="1"/>
          </p:cNvPicPr>
          <p:nvPr>
            <p:ph idx="1"/>
          </p:nvPr>
        </p:nvPicPr>
        <p:blipFill>
          <a:blip r:embed="rId2"/>
          <a:stretch>
            <a:fillRect/>
          </a:stretch>
        </p:blipFill>
        <p:spPr>
          <a:xfrm>
            <a:off x="411826" y="833602"/>
            <a:ext cx="5612130" cy="2722744"/>
          </a:xfrm>
          <a:prstGeom prst="rect">
            <a:avLst/>
          </a:prstGeom>
        </p:spPr>
      </p:pic>
      <p:pic>
        <p:nvPicPr>
          <p:cNvPr id="5" name="Picture 4">
            <a:extLst>
              <a:ext uri="{FF2B5EF4-FFF2-40B4-BE49-F238E27FC236}">
                <a16:creationId xmlns:a16="http://schemas.microsoft.com/office/drawing/2014/main" id="{DEB42C86-8F6F-47F5-8CEC-516E986937BB}"/>
              </a:ext>
            </a:extLst>
          </p:cNvPr>
          <p:cNvPicPr/>
          <p:nvPr/>
        </p:nvPicPr>
        <p:blipFill>
          <a:blip r:embed="rId3"/>
          <a:stretch>
            <a:fillRect/>
          </a:stretch>
        </p:blipFill>
        <p:spPr>
          <a:xfrm>
            <a:off x="6023956" y="851729"/>
            <a:ext cx="5612130" cy="2753589"/>
          </a:xfrm>
          <a:prstGeom prst="rect">
            <a:avLst/>
          </a:prstGeom>
        </p:spPr>
      </p:pic>
      <p:pic>
        <p:nvPicPr>
          <p:cNvPr id="6" name="Picture 5">
            <a:extLst>
              <a:ext uri="{FF2B5EF4-FFF2-40B4-BE49-F238E27FC236}">
                <a16:creationId xmlns:a16="http://schemas.microsoft.com/office/drawing/2014/main" id="{64CAE590-C03C-4F2E-AF3F-F73933169B4D}"/>
              </a:ext>
            </a:extLst>
          </p:cNvPr>
          <p:cNvPicPr/>
          <p:nvPr/>
        </p:nvPicPr>
        <p:blipFill>
          <a:blip r:embed="rId4"/>
          <a:stretch>
            <a:fillRect/>
          </a:stretch>
        </p:blipFill>
        <p:spPr>
          <a:xfrm>
            <a:off x="411826" y="3574473"/>
            <a:ext cx="5612130" cy="2574925"/>
          </a:xfrm>
          <a:prstGeom prst="rect">
            <a:avLst/>
          </a:prstGeom>
        </p:spPr>
      </p:pic>
      <p:pic>
        <p:nvPicPr>
          <p:cNvPr id="7" name="Picture 6">
            <a:extLst>
              <a:ext uri="{FF2B5EF4-FFF2-40B4-BE49-F238E27FC236}">
                <a16:creationId xmlns:a16="http://schemas.microsoft.com/office/drawing/2014/main" id="{072C799B-8DFE-4A04-AC1E-CC8E3E5F2DE6}"/>
              </a:ext>
            </a:extLst>
          </p:cNvPr>
          <p:cNvPicPr/>
          <p:nvPr/>
        </p:nvPicPr>
        <p:blipFill>
          <a:blip r:embed="rId5"/>
          <a:stretch>
            <a:fillRect/>
          </a:stretch>
        </p:blipFill>
        <p:spPr>
          <a:xfrm>
            <a:off x="6023956" y="3623445"/>
            <a:ext cx="5684174" cy="2541905"/>
          </a:xfrm>
          <a:prstGeom prst="rect">
            <a:avLst/>
          </a:prstGeom>
        </p:spPr>
      </p:pic>
      <p:sp>
        <p:nvSpPr>
          <p:cNvPr id="8" name="TextBox 7">
            <a:extLst>
              <a:ext uri="{FF2B5EF4-FFF2-40B4-BE49-F238E27FC236}">
                <a16:creationId xmlns:a16="http://schemas.microsoft.com/office/drawing/2014/main" id="{AF59B70B-A6FE-455A-890E-9EB31B0C2BB8}"/>
              </a:ext>
            </a:extLst>
          </p:cNvPr>
          <p:cNvSpPr txBox="1"/>
          <p:nvPr/>
        </p:nvSpPr>
        <p:spPr>
          <a:xfrm>
            <a:off x="1832556" y="2552699"/>
            <a:ext cx="2552700" cy="369332"/>
          </a:xfrm>
          <a:prstGeom prst="rect">
            <a:avLst/>
          </a:prstGeom>
          <a:noFill/>
        </p:spPr>
        <p:txBody>
          <a:bodyPr wrap="square" rtlCol="0">
            <a:spAutoFit/>
          </a:bodyPr>
          <a:lstStyle/>
          <a:p>
            <a:r>
              <a:rPr lang="tr-TR" dirty="0">
                <a:solidFill>
                  <a:srgbClr val="FF0000"/>
                </a:solidFill>
              </a:rPr>
              <a:t>Adaptasyon Süreci</a:t>
            </a:r>
            <a:endParaRPr lang="en-US" dirty="0">
              <a:solidFill>
                <a:srgbClr val="FF0000"/>
              </a:solidFill>
            </a:endParaRPr>
          </a:p>
        </p:txBody>
      </p:sp>
      <p:sp>
        <p:nvSpPr>
          <p:cNvPr id="9" name="TextBox 8">
            <a:extLst>
              <a:ext uri="{FF2B5EF4-FFF2-40B4-BE49-F238E27FC236}">
                <a16:creationId xmlns:a16="http://schemas.microsoft.com/office/drawing/2014/main" id="{3CDB6192-F18D-4537-9D14-2AF35A0E54AE}"/>
              </a:ext>
            </a:extLst>
          </p:cNvPr>
          <p:cNvSpPr txBox="1"/>
          <p:nvPr/>
        </p:nvSpPr>
        <p:spPr>
          <a:xfrm>
            <a:off x="7301031" y="2382638"/>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10" name="TextBox 9">
            <a:extLst>
              <a:ext uri="{FF2B5EF4-FFF2-40B4-BE49-F238E27FC236}">
                <a16:creationId xmlns:a16="http://schemas.microsoft.com/office/drawing/2014/main" id="{20B21EC3-7B29-4E3E-AE4E-AE086E576C96}"/>
              </a:ext>
            </a:extLst>
          </p:cNvPr>
          <p:cNvSpPr txBox="1"/>
          <p:nvPr/>
        </p:nvSpPr>
        <p:spPr>
          <a:xfrm>
            <a:off x="1475330" y="5075554"/>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11" name="TextBox 10">
            <a:extLst>
              <a:ext uri="{FF2B5EF4-FFF2-40B4-BE49-F238E27FC236}">
                <a16:creationId xmlns:a16="http://schemas.microsoft.com/office/drawing/2014/main" id="{901F7F99-AD7A-40C1-BB1F-6B9B6FD768A0}"/>
              </a:ext>
            </a:extLst>
          </p:cNvPr>
          <p:cNvSpPr txBox="1"/>
          <p:nvPr/>
        </p:nvSpPr>
        <p:spPr>
          <a:xfrm>
            <a:off x="9615404" y="5075554"/>
            <a:ext cx="2202532"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291440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47AC-98B3-42B6-8D61-A37538BAC398}"/>
              </a:ext>
            </a:extLst>
          </p:cNvPr>
          <p:cNvSpPr>
            <a:spLocks noGrp="1"/>
          </p:cNvSpPr>
          <p:nvPr>
            <p:ph type="title"/>
          </p:nvPr>
        </p:nvSpPr>
        <p:spPr/>
        <p:txBody>
          <a:bodyPr/>
          <a:lstStyle/>
          <a:p>
            <a:r>
              <a:rPr lang="tr-TR" dirty="0"/>
              <a:t>Oransal  (Proportional) Terim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9716E4-BF43-438D-B3BD-D064F78A187D}"/>
                  </a:ext>
                </a:extLst>
              </p:cNvPr>
              <p:cNvSpPr>
                <a:spLocks noGrp="1"/>
              </p:cNvSpPr>
              <p:nvPr>
                <p:ph idx="1"/>
              </p:nvPr>
            </p:nvSpPr>
            <p:spPr/>
            <p:txBody>
              <a:bodyPr/>
              <a:lstStyle/>
              <a:p>
                <a:pPr algn="just">
                  <a:lnSpc>
                    <a:spcPct val="150000"/>
                  </a:lnSpc>
                </a:pPr>
                <a:r>
                  <a:rPr lang="tr-TR" dirty="0"/>
                  <a:t> PID kontrol çıkış değişkeni ile set noktası arasındaki farka göre çıkış değeri üretir. P kontrolü, belirlenen bu hata değeri ile bir kazanç (Kc) değerini kulllanarak çıkış değerini arttırır veya azaltır.</a:t>
                </a:r>
              </a:p>
              <a:p>
                <a:endParaRPr lang="tr-TR" dirty="0"/>
              </a:p>
              <a:p>
                <a:pPr marL="0" indent="0">
                  <a:buNone/>
                </a:pPr>
                <a14:m>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𝑈</m:t>
                        </m:r>
                      </m:e>
                      <m:sub>
                        <m:r>
                          <a:rPr lang="tr-TR" sz="2400" b="0" i="1" smtClean="0">
                            <a:latin typeface="Cambria Math" panose="02040503050406030204" pitchFamily="18" charset="0"/>
                          </a:rPr>
                          <m:t>𝑝</m:t>
                        </m:r>
                      </m:sub>
                    </m:sSub>
                    <m:r>
                      <a:rPr lang="tr-TR" sz="2400" b="0" i="1" smtClean="0">
                        <a:latin typeface="Cambria Math" panose="02040503050406030204" pitchFamily="18" charset="0"/>
                      </a:rPr>
                      <m:t>=(</m:t>
                    </m:r>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𝐾</m:t>
                        </m:r>
                      </m:e>
                      <m:sub>
                        <m:r>
                          <a:rPr lang="tr-TR" sz="2400" b="0" i="1" smtClean="0">
                            <a:latin typeface="Cambria Math" panose="02040503050406030204" pitchFamily="18" charset="0"/>
                          </a:rPr>
                          <m:t>𝐶</m:t>
                        </m:r>
                      </m:sub>
                    </m:sSub>
                    <m:r>
                      <a:rPr lang="tr-TR" sz="2400" b="0" i="1" smtClean="0">
                        <a:latin typeface="Cambria Math" panose="02040503050406030204" pitchFamily="18" charset="0"/>
                      </a:rPr>
                      <m:t> ∗</m:t>
                    </m:r>
                    <m:r>
                      <a:rPr lang="tr-TR" sz="2400" b="0" i="1" smtClean="0">
                        <a:latin typeface="Cambria Math" panose="02040503050406030204" pitchFamily="18" charset="0"/>
                      </a:rPr>
                      <m:t>𝑒</m:t>
                    </m:r>
                  </m:oMath>
                </a14:m>
                <a:r>
                  <a:rPr lang="tr-TR" sz="2400" dirty="0"/>
                  <a:t>)</a:t>
                </a:r>
              </a:p>
            </p:txBody>
          </p:sp>
        </mc:Choice>
        <mc:Fallback xmlns="">
          <p:sp>
            <p:nvSpPr>
              <p:cNvPr id="3" name="Content Placeholder 2">
                <a:extLst>
                  <a:ext uri="{FF2B5EF4-FFF2-40B4-BE49-F238E27FC236}">
                    <a16:creationId xmlns:a16="http://schemas.microsoft.com/office/drawing/2014/main" id="{939716E4-BF43-438D-B3BD-D064F78A187D}"/>
                  </a:ext>
                </a:extLst>
              </p:cNvPr>
              <p:cNvSpPr>
                <a:spLocks noGrp="1" noRot="1" noChangeAspect="1" noMove="1" noResize="1" noEditPoints="1" noAdjustHandles="1" noChangeArrowheads="1" noChangeShapeType="1" noTextEdit="1"/>
              </p:cNvSpPr>
              <p:nvPr>
                <p:ph idx="1"/>
              </p:nvPr>
            </p:nvSpPr>
            <p:spPr>
              <a:blipFill>
                <a:blip r:embed="rId2"/>
                <a:stretch>
                  <a:fillRect l="-341" r="-681"/>
                </a:stretch>
              </a:blipFill>
            </p:spPr>
            <p:txBody>
              <a:bodyPr/>
              <a:lstStyle/>
              <a:p>
                <a:r>
                  <a:rPr lang="en-US">
                    <a:noFill/>
                  </a:rPr>
                  <a:t> </a:t>
                </a:r>
              </a:p>
            </p:txBody>
          </p:sp>
        </mc:Fallback>
      </mc:AlternateContent>
      <p:pic>
        <p:nvPicPr>
          <p:cNvPr id="4" name="Picture 6">
            <a:extLst>
              <a:ext uri="{FF2B5EF4-FFF2-40B4-BE49-F238E27FC236}">
                <a16:creationId xmlns:a16="http://schemas.microsoft.com/office/drawing/2014/main" id="{5A30A877-756D-43F5-B1B8-B572CBFCF2BB}"/>
              </a:ext>
            </a:extLst>
          </p:cNvPr>
          <p:cNvPicPr>
            <a:picLocks noChangeAspect="1"/>
          </p:cNvPicPr>
          <p:nvPr/>
        </p:nvPicPr>
        <p:blipFill>
          <a:blip r:embed="rId3"/>
          <a:stretch>
            <a:fillRect/>
          </a:stretch>
        </p:blipFill>
        <p:spPr>
          <a:xfrm>
            <a:off x="3433806" y="3670565"/>
            <a:ext cx="4991877" cy="2734717"/>
          </a:xfrm>
          <a:prstGeom prst="rect">
            <a:avLst/>
          </a:prstGeom>
        </p:spPr>
      </p:pic>
    </p:spTree>
    <p:extLst>
      <p:ext uri="{BB962C8B-B14F-4D97-AF65-F5344CB8AC3E}">
        <p14:creationId xmlns:p14="http://schemas.microsoft.com/office/powerpoint/2010/main" val="360335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12CA-013C-4B1B-8A6A-3F2E6D4193A0}"/>
              </a:ext>
            </a:extLst>
          </p:cNvPr>
          <p:cNvSpPr>
            <a:spLocks noGrp="1"/>
          </p:cNvSpPr>
          <p:nvPr>
            <p:ph type="title"/>
          </p:nvPr>
        </p:nvSpPr>
        <p:spPr/>
        <p:txBody>
          <a:bodyPr/>
          <a:lstStyle/>
          <a:p>
            <a:r>
              <a:rPr lang="tr-TR" dirty="0"/>
              <a:t>Sistem Parametrelerinin Bilinmediği Durum için Yakınsama Yöntemleri ile MRAC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E78B72-A893-4D59-9D50-C71F406E9153}"/>
                  </a:ext>
                </a:extLst>
              </p:cNvPr>
              <p:cNvSpPr>
                <a:spLocks noGrp="1"/>
              </p:cNvSpPr>
              <p:nvPr>
                <p:ph idx="1"/>
              </p:nvPr>
            </p:nvSpPr>
            <p:spPr>
              <a:xfrm>
                <a:off x="1103312" y="2543695"/>
                <a:ext cx="8946541" cy="3704704"/>
              </a:xfrm>
            </p:spPr>
            <p:txBody>
              <a:bodyPr/>
              <a:lstStyle/>
              <a:p>
                <a:r>
                  <a:rPr lang="tr-TR" dirty="0"/>
                  <a:t>Polinomial yakınsama yöntemi için yakınsama fonksiyonu aşağıdaki gibi seçilmiştir.</a:t>
                </a:r>
              </a:p>
              <a:p>
                <a:pPr marL="0" indent="0">
                  <a:buNone/>
                </a:pPr>
                <a:r>
                  <a:rPr lang="tr-TR" sz="2000" dirty="0">
                    <a:effectLst/>
                    <a:cs typeface="Times New Roman" panose="02020603050405020304" pitchFamily="18" charset="0"/>
                  </a:rPr>
                  <a:t> 						</a:t>
                </a:r>
              </a:p>
              <a:p>
                <a:pPr marL="0" indent="0">
                  <a:buNone/>
                </a:pPr>
                <a:r>
                  <a:rPr lang="tr-TR" dirty="0">
                    <a:cs typeface="Times New Roman" panose="02020603050405020304" pitchFamily="18" charset="0"/>
                  </a:rPr>
                  <a:t>						</a:t>
                </a:r>
                <a14:m>
                  <m:oMath xmlns:m="http://schemas.openxmlformats.org/officeDocument/2006/math">
                    <m:sSub>
                      <m:sSubPr>
                        <m:ctrlPr>
                          <a:rPr lang="en-US" sz="2000" i="1" smtClean="0">
                            <a:effectLst/>
                            <a:latin typeface="Cambria Math" panose="02040503050406030204" pitchFamily="18" charset="0"/>
                            <a:cs typeface="Times New Roman" panose="02020603050405020304" pitchFamily="18" charset="0"/>
                          </a:rPr>
                        </m:ctrlPr>
                      </m:sSub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tr-TR" sz="2000" i="1">
                            <a:effectLst/>
                            <a:latin typeface="Cambria Math" panose="02040503050406030204" pitchFamily="18" charset="0"/>
                            <a:ea typeface="Calibri" panose="020F0502020204030204" pitchFamily="34" charset="0"/>
                            <a:cs typeface="Times New Roman" panose="02020603050405020304" pitchFamily="18" charset="0"/>
                          </a:rPr>
                          <m:t>𝑎𝑑</m:t>
                        </m:r>
                      </m:sub>
                    </m:sSub>
                    <m:d>
                      <m:dPr>
                        <m:ctrlPr>
                          <a:rPr lang="en-US" sz="2000" i="1">
                            <a:effectLst/>
                            <a:latin typeface="Cambria Math" panose="02040503050406030204" pitchFamily="18" charset="0"/>
                            <a:cs typeface="Times New Roman" panose="02020603050405020304" pitchFamily="18" charset="0"/>
                          </a:rPr>
                        </m:ctrlPr>
                      </m:d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𝑥</m:t>
                        </m:r>
                        <m:r>
                          <a:rPr lang="tr-TR"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tr-TR" sz="2000" i="1">
                                <a:effectLst/>
                                <a:latin typeface="Cambria Math" panose="02040503050406030204" pitchFamily="18" charset="0"/>
                                <a:ea typeface="Calibri" panose="020F0502020204030204" pitchFamily="34" charset="0"/>
                                <a:cs typeface="Times New Roman" panose="02020603050405020304" pitchFamily="18" charset="0"/>
                              </a:rPr>
                              <m:t>𝑛</m:t>
                            </m:r>
                          </m:sub>
                        </m:sSub>
                      </m:e>
                    </m:d>
                    <m:r>
                      <a:rPr lang="tr-TR" sz="2000" i="1">
                        <a:effectLst/>
                        <a:latin typeface="Cambria Math" panose="02040503050406030204" pitchFamily="18" charset="0"/>
                        <a:ea typeface="Calibri" panose="020F0502020204030204" pitchFamily="34" charset="0"/>
                        <a:cs typeface="Times New Roman" panose="02020603050405020304" pitchFamily="18" charset="0"/>
                      </a:rPr>
                      <m:t>=[1 </m:t>
                    </m:r>
                    <m:r>
                      <a:rPr lang="tr-TR" sz="2000" i="1">
                        <a:effectLst/>
                        <a:latin typeface="Cambria Math" panose="02040503050406030204" pitchFamily="18" charset="0"/>
                        <a:ea typeface="Calibri" panose="020F0502020204030204" pitchFamily="34" charset="0"/>
                        <a:cs typeface="Times New Roman" panose="02020603050405020304" pitchFamily="18" charset="0"/>
                      </a:rPr>
                      <m:t>𝑥</m:t>
                    </m:r>
                    <m:r>
                      <a:rPr lang="tr-TR" sz="20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cs typeface="Times New Roman" panose="02020603050405020304" pitchFamily="18" charset="0"/>
                          </a:rPr>
                        </m:ctrlPr>
                      </m:sSup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tr-TR" sz="20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tr-TR" sz="2000" i="1">
                        <a:effectLst/>
                        <a:latin typeface="Cambria Math" panose="02040503050406030204" pitchFamily="18" charset="0"/>
                        <a:ea typeface="Calibri" panose="020F0502020204030204" pitchFamily="34" charset="0"/>
                        <a:cs typeface="Times New Roman" panose="02020603050405020304" pitchFamily="18" charset="0"/>
                      </a:rPr>
                      <m:t> </m:t>
                    </m:r>
                    <m:r>
                      <a:rPr lang="tr-TR" sz="2000" i="1">
                        <a:effectLst/>
                        <a:latin typeface="Cambria Math" panose="02040503050406030204" pitchFamily="18" charset="0"/>
                        <a:ea typeface="Calibri" panose="020F0502020204030204" pitchFamily="34" charset="0"/>
                        <a:cs typeface="Times New Roman" panose="02020603050405020304" pitchFamily="18" charset="0"/>
                      </a:rPr>
                      <m:t>𝑥</m:t>
                    </m:r>
                    <m:sSub>
                      <m:sSubPr>
                        <m:ctrlPr>
                          <a:rPr lang="en-US" sz="2000" i="1">
                            <a:effectLst/>
                            <a:latin typeface="Cambria Math" panose="02040503050406030204" pitchFamily="18" charset="0"/>
                            <a:cs typeface="Times New Roman" panose="02020603050405020304" pitchFamily="18" charset="0"/>
                          </a:rPr>
                        </m:ctrlPr>
                      </m:sSub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tr-TR" sz="20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tr-TR" sz="20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cs typeface="Times New Roman" panose="02020603050405020304" pitchFamily="18" charset="0"/>
                          </a:rPr>
                        </m:ctrlPr>
                      </m:sSup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tr-TR" sz="2000" i="1">
                            <a:effectLst/>
                            <a:latin typeface="Cambria Math" panose="02040503050406030204" pitchFamily="18" charset="0"/>
                            <a:ea typeface="Calibri" panose="020F0502020204030204" pitchFamily="34" charset="0"/>
                            <a:cs typeface="Times New Roman" panose="02020603050405020304" pitchFamily="18" charset="0"/>
                          </a:rPr>
                          <m:t>3</m:t>
                        </m:r>
                      </m:sup>
                    </m:sSup>
                    <m:r>
                      <a:rPr lang="tr-TR"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cs typeface="Times New Roman" panose="02020603050405020304" pitchFamily="18" charset="0"/>
                          </a:rPr>
                        </m:ctrlPr>
                      </m:sSubPr>
                      <m:e>
                        <m:r>
                          <a:rPr lang="tr-TR" sz="20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tr-TR" sz="20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tr-TR" sz="20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2000" dirty="0">
                    <a:effectLst/>
                    <a:latin typeface="Times New Roman" panose="02020603050405020304" pitchFamily="18" charset="0"/>
                    <a:ea typeface="Times New Roman" panose="02020603050405020304" pitchFamily="18" charset="0"/>
                  </a:rPr>
                  <a:t> </a:t>
                </a:r>
              </a:p>
              <a:p>
                <a:pPr marL="0" indent="0">
                  <a:buNone/>
                </a:pPr>
                <a:endParaRPr lang="tr-TR" dirty="0">
                  <a:latin typeface="Times New Roman" panose="02020603050405020304" pitchFamily="18" charset="0"/>
                  <a:ea typeface="Times New Roman" panose="02020603050405020304" pitchFamily="18" charset="0"/>
                </a:endParaRPr>
              </a:p>
              <a:p>
                <a:r>
                  <a:rPr lang="tr-TR" dirty="0"/>
                  <a:t>Radyal fonksiyon yakınsama yöntemi için, parametreler başlatılırken çekirdek(</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r>
                      <a:rPr lang="tr-TR" b="0" i="1" smtClean="0">
                        <a:latin typeface="Cambria Math" panose="02040503050406030204" pitchFamily="18" charset="0"/>
                      </a:rPr>
                      <m:t>) −10, 10</m:t>
                    </m:r>
                  </m:oMath>
                </a14:m>
                <a:r>
                  <a:rPr lang="tr-TR" dirty="0"/>
                  <a:t> arasında, ağırlık </a:t>
                </a:r>
                <a14:m>
                  <m:oMath xmlns:m="http://schemas.openxmlformats.org/officeDocument/2006/math">
                    <m:r>
                      <a:rPr lang="tr-TR" b="0" i="0"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r>
                      <a:rPr lang="tr-TR" b="0" i="1" smtClean="0">
                        <a:latin typeface="Cambria Math" panose="02040503050406030204" pitchFamily="18" charset="0"/>
                      </a:rPr>
                      <m:t>)</m:t>
                    </m:r>
                  </m:oMath>
                </a14:m>
                <a:r>
                  <a:rPr lang="tr-TR" dirty="0"/>
                  <a:t> değerleri ise </a:t>
                </a:r>
                <a14:m>
                  <m:oMath xmlns:m="http://schemas.openxmlformats.org/officeDocument/2006/math">
                    <m:r>
                      <a:rPr lang="tr-TR" b="0" i="1" smtClean="0">
                        <a:latin typeface="Cambria Math" panose="02040503050406030204" pitchFamily="18" charset="0"/>
                      </a:rPr>
                      <m:t>0−10</m:t>
                    </m:r>
                  </m:oMath>
                </a14:m>
                <a:r>
                  <a:rPr lang="tr-TR" dirty="0"/>
                  <a:t> arasında rastgele değeler olarak seçilmiştir.</a:t>
                </a:r>
                <a:endParaRPr lang="en-US" dirty="0"/>
              </a:p>
              <a:p>
                <a:pPr marL="0" indent="0">
                  <a:buNone/>
                </a:pPr>
                <a:endParaRPr lang="tr-TR" sz="2000" dirty="0">
                  <a:effectLst/>
                  <a:latin typeface="Times New Roman" panose="02020603050405020304" pitchFamily="18" charset="0"/>
                  <a:ea typeface="Times New Roman" panose="02020603050405020304" pitchFamily="18" charset="0"/>
                </a:endParaRPr>
              </a:p>
              <a:p>
                <a:pPr marL="0" indent="0">
                  <a:buNone/>
                </a:pPr>
                <a:endParaRPr lang="tr-TR" dirty="0">
                  <a:latin typeface="Times New Roman" panose="02020603050405020304" pitchFamily="18" charset="0"/>
                  <a:ea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AE78B72-A893-4D59-9D50-C71F406E9153}"/>
                  </a:ext>
                </a:extLst>
              </p:cNvPr>
              <p:cNvSpPr>
                <a:spLocks noGrp="1" noRot="1" noChangeAspect="1" noMove="1" noResize="1" noEditPoints="1" noAdjustHandles="1" noChangeArrowheads="1" noChangeShapeType="1" noTextEdit="1"/>
              </p:cNvSpPr>
              <p:nvPr>
                <p:ph idx="1"/>
              </p:nvPr>
            </p:nvSpPr>
            <p:spPr>
              <a:xfrm>
                <a:off x="1103312" y="2543695"/>
                <a:ext cx="8946541" cy="3704704"/>
              </a:xfrm>
              <a:blipFill>
                <a:blip r:embed="rId2"/>
                <a:stretch>
                  <a:fillRect l="-341" t="-822"/>
                </a:stretch>
              </a:blipFill>
            </p:spPr>
            <p:txBody>
              <a:bodyPr/>
              <a:lstStyle/>
              <a:p>
                <a:r>
                  <a:rPr lang="en-US">
                    <a:noFill/>
                  </a:rPr>
                  <a:t> </a:t>
                </a:r>
              </a:p>
            </p:txBody>
          </p:sp>
        </mc:Fallback>
      </mc:AlternateContent>
    </p:spTree>
    <p:extLst>
      <p:ext uri="{BB962C8B-B14F-4D97-AF65-F5344CB8AC3E}">
        <p14:creationId xmlns:p14="http://schemas.microsoft.com/office/powerpoint/2010/main" val="3139026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FD9D-A594-4471-BE3B-27DBC9F2652B}"/>
              </a:ext>
            </a:extLst>
          </p:cNvPr>
          <p:cNvSpPr>
            <a:spLocks noGrp="1"/>
          </p:cNvSpPr>
          <p:nvPr>
            <p:ph type="title"/>
          </p:nvPr>
        </p:nvSpPr>
        <p:spPr/>
        <p:txBody>
          <a:bodyPr/>
          <a:lstStyle/>
          <a:p>
            <a:r>
              <a:rPr lang="tr-TR" dirty="0"/>
              <a:t>Belirsizlik Yakınsama Yöntemi ile MRAC pH Değerleri</a:t>
            </a:r>
            <a:endParaRPr lang="en-US" dirty="0"/>
          </a:p>
        </p:txBody>
      </p:sp>
      <p:pic>
        <p:nvPicPr>
          <p:cNvPr id="4" name="Content Placeholder 3">
            <a:extLst>
              <a:ext uri="{FF2B5EF4-FFF2-40B4-BE49-F238E27FC236}">
                <a16:creationId xmlns:a16="http://schemas.microsoft.com/office/drawing/2014/main" id="{4D5BAF4A-012F-4098-BE68-6F764029F28A}"/>
              </a:ext>
            </a:extLst>
          </p:cNvPr>
          <p:cNvPicPr>
            <a:picLocks noGrp="1"/>
          </p:cNvPicPr>
          <p:nvPr>
            <p:ph idx="1"/>
          </p:nvPr>
        </p:nvPicPr>
        <p:blipFill>
          <a:blip r:embed="rId2"/>
          <a:stretch>
            <a:fillRect/>
          </a:stretch>
        </p:blipFill>
        <p:spPr>
          <a:xfrm>
            <a:off x="1703872" y="2044932"/>
            <a:ext cx="8570659" cy="3908762"/>
          </a:xfrm>
          <a:prstGeom prst="rect">
            <a:avLst/>
          </a:prstGeom>
        </p:spPr>
      </p:pic>
    </p:spTree>
    <p:extLst>
      <p:ext uri="{BB962C8B-B14F-4D97-AF65-F5344CB8AC3E}">
        <p14:creationId xmlns:p14="http://schemas.microsoft.com/office/powerpoint/2010/main" val="1001412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0A875B-9F9E-405B-AC28-03CF6E698580}"/>
              </a:ext>
            </a:extLst>
          </p:cNvPr>
          <p:cNvPicPr>
            <a:picLocks noGrp="1"/>
          </p:cNvPicPr>
          <p:nvPr>
            <p:ph idx="1"/>
          </p:nvPr>
        </p:nvPicPr>
        <p:blipFill>
          <a:blip r:embed="rId2"/>
          <a:stretch>
            <a:fillRect/>
          </a:stretch>
        </p:blipFill>
        <p:spPr>
          <a:xfrm>
            <a:off x="315884" y="751301"/>
            <a:ext cx="6118167" cy="2677700"/>
          </a:xfrm>
          <a:prstGeom prst="rect">
            <a:avLst/>
          </a:prstGeom>
        </p:spPr>
      </p:pic>
      <p:pic>
        <p:nvPicPr>
          <p:cNvPr id="5" name="Picture 4">
            <a:extLst>
              <a:ext uri="{FF2B5EF4-FFF2-40B4-BE49-F238E27FC236}">
                <a16:creationId xmlns:a16="http://schemas.microsoft.com/office/drawing/2014/main" id="{CC54A1B2-C7C1-4E24-88E7-F8748342D9AB}"/>
              </a:ext>
            </a:extLst>
          </p:cNvPr>
          <p:cNvPicPr/>
          <p:nvPr/>
        </p:nvPicPr>
        <p:blipFill>
          <a:blip r:embed="rId3"/>
          <a:stretch>
            <a:fillRect/>
          </a:stretch>
        </p:blipFill>
        <p:spPr>
          <a:xfrm>
            <a:off x="6434051" y="749157"/>
            <a:ext cx="5757949" cy="2677699"/>
          </a:xfrm>
          <a:prstGeom prst="rect">
            <a:avLst/>
          </a:prstGeom>
        </p:spPr>
      </p:pic>
      <p:pic>
        <p:nvPicPr>
          <p:cNvPr id="6" name="Picture 5">
            <a:extLst>
              <a:ext uri="{FF2B5EF4-FFF2-40B4-BE49-F238E27FC236}">
                <a16:creationId xmlns:a16="http://schemas.microsoft.com/office/drawing/2014/main" id="{771402FC-4E3F-467A-BAFC-0DAE705DF23A}"/>
              </a:ext>
            </a:extLst>
          </p:cNvPr>
          <p:cNvPicPr/>
          <p:nvPr/>
        </p:nvPicPr>
        <p:blipFill>
          <a:blip r:embed="rId4"/>
          <a:stretch>
            <a:fillRect/>
          </a:stretch>
        </p:blipFill>
        <p:spPr>
          <a:xfrm>
            <a:off x="315884" y="3426856"/>
            <a:ext cx="5993390" cy="2813491"/>
          </a:xfrm>
          <a:prstGeom prst="rect">
            <a:avLst/>
          </a:prstGeom>
        </p:spPr>
      </p:pic>
      <p:pic>
        <p:nvPicPr>
          <p:cNvPr id="7" name="Picture 6">
            <a:extLst>
              <a:ext uri="{FF2B5EF4-FFF2-40B4-BE49-F238E27FC236}">
                <a16:creationId xmlns:a16="http://schemas.microsoft.com/office/drawing/2014/main" id="{B00A3A83-4E1B-4BBC-84FF-64940587A4CD}"/>
              </a:ext>
            </a:extLst>
          </p:cNvPr>
          <p:cNvPicPr/>
          <p:nvPr/>
        </p:nvPicPr>
        <p:blipFill>
          <a:blip r:embed="rId5"/>
          <a:stretch>
            <a:fillRect/>
          </a:stretch>
        </p:blipFill>
        <p:spPr>
          <a:xfrm>
            <a:off x="6309274" y="3426857"/>
            <a:ext cx="5777951" cy="2813490"/>
          </a:xfrm>
          <a:prstGeom prst="rect">
            <a:avLst/>
          </a:prstGeom>
        </p:spPr>
      </p:pic>
      <p:sp>
        <p:nvSpPr>
          <p:cNvPr id="8" name="TextBox 7">
            <a:extLst>
              <a:ext uri="{FF2B5EF4-FFF2-40B4-BE49-F238E27FC236}">
                <a16:creationId xmlns:a16="http://schemas.microsoft.com/office/drawing/2014/main" id="{2CC2CBEE-3980-460B-B584-19611988922F}"/>
              </a:ext>
            </a:extLst>
          </p:cNvPr>
          <p:cNvSpPr txBox="1"/>
          <p:nvPr/>
        </p:nvSpPr>
        <p:spPr>
          <a:xfrm>
            <a:off x="1832556" y="2552699"/>
            <a:ext cx="2552700" cy="369332"/>
          </a:xfrm>
          <a:prstGeom prst="rect">
            <a:avLst/>
          </a:prstGeom>
          <a:noFill/>
        </p:spPr>
        <p:txBody>
          <a:bodyPr wrap="square" rtlCol="0">
            <a:spAutoFit/>
          </a:bodyPr>
          <a:lstStyle/>
          <a:p>
            <a:r>
              <a:rPr lang="tr-TR" dirty="0">
                <a:solidFill>
                  <a:srgbClr val="FF0000"/>
                </a:solidFill>
              </a:rPr>
              <a:t>Adaptasyon Süreci</a:t>
            </a:r>
            <a:endParaRPr lang="en-US" dirty="0">
              <a:solidFill>
                <a:srgbClr val="FF0000"/>
              </a:solidFill>
            </a:endParaRPr>
          </a:p>
        </p:txBody>
      </p:sp>
      <p:sp>
        <p:nvSpPr>
          <p:cNvPr id="9" name="TextBox 8">
            <a:extLst>
              <a:ext uri="{FF2B5EF4-FFF2-40B4-BE49-F238E27FC236}">
                <a16:creationId xmlns:a16="http://schemas.microsoft.com/office/drawing/2014/main" id="{DCD2A1C4-07B7-4155-AF9C-4359CF0F094F}"/>
              </a:ext>
            </a:extLst>
          </p:cNvPr>
          <p:cNvSpPr txBox="1"/>
          <p:nvPr/>
        </p:nvSpPr>
        <p:spPr>
          <a:xfrm>
            <a:off x="7301031" y="2382638"/>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10" name="TextBox 9">
            <a:extLst>
              <a:ext uri="{FF2B5EF4-FFF2-40B4-BE49-F238E27FC236}">
                <a16:creationId xmlns:a16="http://schemas.microsoft.com/office/drawing/2014/main" id="{0AC2D0A7-DDD0-4553-B9E0-3F0A2FD2F0C4}"/>
              </a:ext>
            </a:extLst>
          </p:cNvPr>
          <p:cNvSpPr txBox="1"/>
          <p:nvPr/>
        </p:nvSpPr>
        <p:spPr>
          <a:xfrm>
            <a:off x="1475330" y="5075554"/>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11" name="TextBox 10">
            <a:extLst>
              <a:ext uri="{FF2B5EF4-FFF2-40B4-BE49-F238E27FC236}">
                <a16:creationId xmlns:a16="http://schemas.microsoft.com/office/drawing/2014/main" id="{1C00065E-D333-4912-8326-A0E9D4A17386}"/>
              </a:ext>
            </a:extLst>
          </p:cNvPr>
          <p:cNvSpPr txBox="1"/>
          <p:nvPr/>
        </p:nvSpPr>
        <p:spPr>
          <a:xfrm>
            <a:off x="7571330" y="5426255"/>
            <a:ext cx="2202532"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3450245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49D8-EE56-4CF7-9878-F59C436A36A0}"/>
              </a:ext>
            </a:extLst>
          </p:cNvPr>
          <p:cNvSpPr>
            <a:spLocks noGrp="1"/>
          </p:cNvSpPr>
          <p:nvPr>
            <p:ph type="title"/>
          </p:nvPr>
        </p:nvSpPr>
        <p:spPr/>
        <p:txBody>
          <a:bodyPr/>
          <a:lstStyle/>
          <a:p>
            <a:r>
              <a:rPr lang="tr-TR" dirty="0"/>
              <a:t>Belirsizlik Yakınsama Yöntemi ile MRAC Kontrol Performans Değerleri</a:t>
            </a:r>
            <a:endParaRPr lang="en-US" dirty="0"/>
          </a:p>
        </p:txBody>
      </p:sp>
      <p:graphicFrame>
        <p:nvGraphicFramePr>
          <p:cNvPr id="5" name="Content Placeholder 4">
            <a:extLst>
              <a:ext uri="{FF2B5EF4-FFF2-40B4-BE49-F238E27FC236}">
                <a16:creationId xmlns:a16="http://schemas.microsoft.com/office/drawing/2014/main" id="{CEBBFDFD-4F92-4087-AA8C-6D562F2D4D42}"/>
              </a:ext>
            </a:extLst>
          </p:cNvPr>
          <p:cNvGraphicFramePr>
            <a:graphicFrameLocks noGrp="1"/>
          </p:cNvGraphicFramePr>
          <p:nvPr>
            <p:ph idx="1"/>
            <p:extLst>
              <p:ext uri="{D42A27DB-BD31-4B8C-83A1-F6EECF244321}">
                <p14:modId xmlns:p14="http://schemas.microsoft.com/office/powerpoint/2010/main" val="2103809819"/>
              </p:ext>
            </p:extLst>
          </p:nvPr>
        </p:nvGraphicFramePr>
        <p:xfrm>
          <a:off x="2277687" y="2658683"/>
          <a:ext cx="6517177" cy="2346070"/>
        </p:xfrm>
        <a:graphic>
          <a:graphicData uri="http://schemas.openxmlformats.org/drawingml/2006/table">
            <a:tbl>
              <a:tblPr firstRow="1" firstCol="1" bandRow="1"/>
              <a:tblGrid>
                <a:gridCol w="1302992">
                  <a:extLst>
                    <a:ext uri="{9D8B030D-6E8A-4147-A177-3AD203B41FA5}">
                      <a16:colId xmlns:a16="http://schemas.microsoft.com/office/drawing/2014/main" val="2667622172"/>
                    </a:ext>
                  </a:extLst>
                </a:gridCol>
                <a:gridCol w="1302992">
                  <a:extLst>
                    <a:ext uri="{9D8B030D-6E8A-4147-A177-3AD203B41FA5}">
                      <a16:colId xmlns:a16="http://schemas.microsoft.com/office/drawing/2014/main" val="3347674656"/>
                    </a:ext>
                  </a:extLst>
                </a:gridCol>
                <a:gridCol w="1303731">
                  <a:extLst>
                    <a:ext uri="{9D8B030D-6E8A-4147-A177-3AD203B41FA5}">
                      <a16:colId xmlns:a16="http://schemas.microsoft.com/office/drawing/2014/main" val="1568785362"/>
                    </a:ext>
                  </a:extLst>
                </a:gridCol>
                <a:gridCol w="1303731">
                  <a:extLst>
                    <a:ext uri="{9D8B030D-6E8A-4147-A177-3AD203B41FA5}">
                      <a16:colId xmlns:a16="http://schemas.microsoft.com/office/drawing/2014/main" val="1092523044"/>
                    </a:ext>
                  </a:extLst>
                </a:gridCol>
                <a:gridCol w="1303731">
                  <a:extLst>
                    <a:ext uri="{9D8B030D-6E8A-4147-A177-3AD203B41FA5}">
                      <a16:colId xmlns:a16="http://schemas.microsoft.com/office/drawing/2014/main" val="663325941"/>
                    </a:ext>
                  </a:extLst>
                </a:gridCol>
              </a:tblGrid>
              <a:tr h="458239">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Yöntem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20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955665"/>
                  </a:ext>
                </a:extLst>
              </a:tr>
              <a:tr h="458239">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C-MRAC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11928.3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4155.75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3.0491e7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1.0267e7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4975355"/>
                  </a:ext>
                </a:extLst>
              </a:tr>
              <a:tr h="458239">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R-MRAC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4540.2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1692.35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1.32086e7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4.66545e6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78868871"/>
                  </a:ext>
                </a:extLst>
              </a:tr>
              <a:tr h="971353">
                <a:tc>
                  <a:txBody>
                    <a:bodyPr/>
                    <a:lstStyle/>
                    <a:p>
                      <a:pPr algn="just">
                        <a:lnSpc>
                          <a:spcPct val="150000"/>
                        </a:lnSpc>
                        <a:spcAft>
                          <a:spcPts val="800"/>
                        </a:spcAft>
                        <a:tabLst>
                          <a:tab pos="733425" algn="l"/>
                        </a:tabLs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L-MRAC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6645.08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2245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a:effectLst/>
                          <a:latin typeface="Times New Roman" panose="02020603050405020304" pitchFamily="18" charset="0"/>
                          <a:ea typeface="Times New Roman" panose="02020603050405020304" pitchFamily="18" charset="0"/>
                          <a:cs typeface="Times New Roman" panose="02020603050405020304" pitchFamily="18" charset="0"/>
                        </a:rPr>
                        <a:t>1.63765e7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5.45202e6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6595521"/>
                  </a:ext>
                </a:extLst>
              </a:tr>
            </a:tbl>
          </a:graphicData>
        </a:graphic>
      </p:graphicFrame>
    </p:spTree>
    <p:extLst>
      <p:ext uri="{BB962C8B-B14F-4D97-AF65-F5344CB8AC3E}">
        <p14:creationId xmlns:p14="http://schemas.microsoft.com/office/powerpoint/2010/main" val="1158470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0851-8199-437D-A67F-452140A9D80D}"/>
              </a:ext>
            </a:extLst>
          </p:cNvPr>
          <p:cNvSpPr>
            <a:spLocks noGrp="1"/>
          </p:cNvSpPr>
          <p:nvPr>
            <p:ph type="title"/>
          </p:nvPr>
        </p:nvSpPr>
        <p:spPr/>
        <p:txBody>
          <a:bodyPr/>
          <a:lstStyle/>
          <a:p>
            <a:r>
              <a:rPr lang="tr-TR" dirty="0"/>
              <a:t>Sistem Parametrelerinin Bilindiği Durum için MRAC</a:t>
            </a:r>
            <a:endParaRPr lang="en-US" dirty="0"/>
          </a:p>
        </p:txBody>
      </p:sp>
      <p:sp>
        <p:nvSpPr>
          <p:cNvPr id="3" name="Content Placeholder 2">
            <a:extLst>
              <a:ext uri="{FF2B5EF4-FFF2-40B4-BE49-F238E27FC236}">
                <a16:creationId xmlns:a16="http://schemas.microsoft.com/office/drawing/2014/main" id="{EE31A3E9-4455-4D2B-95F8-883FDE07C3CD}"/>
              </a:ext>
            </a:extLst>
          </p:cNvPr>
          <p:cNvSpPr>
            <a:spLocks noGrp="1"/>
          </p:cNvSpPr>
          <p:nvPr>
            <p:ph idx="1"/>
          </p:nvPr>
        </p:nvSpPr>
        <p:spPr>
          <a:xfrm>
            <a:off x="1103312" y="2052918"/>
            <a:ext cx="9404723" cy="4195481"/>
          </a:xfrm>
        </p:spPr>
        <p:txBody>
          <a:bodyPr/>
          <a:lstStyle/>
          <a:p>
            <a:r>
              <a:rPr lang="tr-TR" dirty="0"/>
              <a:t>Sistem parametrelerinin bilindiği durum için deneylerde kullanılan nominal kontrol edici parametreleri, sistem parametrelerinin bilinmediği durum için yapılan deneyler ile elde edilen değerler olarak seçilmiştir. Değerler bozucu etki verilmeden önceki(düşük) ve sonraki değerler(yüksek) seçilerek deneyler gerçekleştirilmiştir.</a:t>
            </a:r>
            <a:endParaRPr lang="en-US" dirty="0"/>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587A7D4-5290-4E15-A0CB-C34225740D55}"/>
                  </a:ext>
                </a:extLst>
              </p:cNvPr>
              <p:cNvGraphicFramePr>
                <a:graphicFrameLocks noGrp="1"/>
              </p:cNvGraphicFramePr>
              <p:nvPr>
                <p:extLst>
                  <p:ext uri="{D42A27DB-BD31-4B8C-83A1-F6EECF244321}">
                    <p14:modId xmlns:p14="http://schemas.microsoft.com/office/powerpoint/2010/main" val="4191970649"/>
                  </p:ext>
                </p:extLst>
              </p:nvPr>
            </p:nvGraphicFramePr>
            <p:xfrm>
              <a:off x="3397442" y="4150658"/>
              <a:ext cx="5513801" cy="1248030"/>
            </p:xfrm>
            <a:graphic>
              <a:graphicData uri="http://schemas.openxmlformats.org/drawingml/2006/table">
                <a:tbl>
                  <a:tblPr firstRow="1" firstCol="1" bandRow="1"/>
                  <a:tblGrid>
                    <a:gridCol w="4049819">
                      <a:extLst>
                        <a:ext uri="{9D8B030D-6E8A-4147-A177-3AD203B41FA5}">
                          <a16:colId xmlns:a16="http://schemas.microsoft.com/office/drawing/2014/main" val="1061805992"/>
                        </a:ext>
                      </a:extLst>
                    </a:gridCol>
                    <a:gridCol w="670093">
                      <a:extLst>
                        <a:ext uri="{9D8B030D-6E8A-4147-A177-3AD203B41FA5}">
                          <a16:colId xmlns:a16="http://schemas.microsoft.com/office/drawing/2014/main" val="700478842"/>
                        </a:ext>
                      </a:extLst>
                    </a:gridCol>
                    <a:gridCol w="793889">
                      <a:extLst>
                        <a:ext uri="{9D8B030D-6E8A-4147-A177-3AD203B41FA5}">
                          <a16:colId xmlns:a16="http://schemas.microsoft.com/office/drawing/2014/main" val="3461158686"/>
                        </a:ext>
                      </a:extLst>
                    </a:gridCol>
                  </a:tblGrid>
                  <a:tr h="0">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Nominal Kontrol Parametreleri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1" i="1">
                                        <a:effectLst/>
                                        <a:latin typeface="Cambria Math" panose="02040503050406030204" pitchFamily="18" charset="0"/>
                                        <a:ea typeface="Times New Roman" panose="02020603050405020304" pitchFamily="18" charset="0"/>
                                        <a:cs typeface="Times New Roman" panose="02020603050405020304" pitchFamily="18" charset="0"/>
                                      </a:rPr>
                                      <m:t>𝑲</m:t>
                                    </m:r>
                                  </m:e>
                                  <m:sub>
                                    <m:r>
                                      <a:rPr lang="tr-TR" sz="1800" b="1" i="1">
                                        <a:effectLst/>
                                        <a:latin typeface="Cambria Math" panose="02040503050406030204" pitchFamily="18" charset="0"/>
                                        <a:ea typeface="Times New Roman" panose="02020603050405020304" pitchFamily="18" charset="0"/>
                                        <a:cs typeface="Times New Roman" panose="02020603050405020304" pitchFamily="18" charset="0"/>
                                      </a:rPr>
                                      <m:t>𝒓</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1" i="1">
                                        <a:effectLst/>
                                        <a:latin typeface="Cambria Math" panose="02040503050406030204" pitchFamily="18" charset="0"/>
                                        <a:ea typeface="Times New Roman" panose="02020603050405020304" pitchFamily="18" charset="0"/>
                                        <a:cs typeface="Times New Roman" panose="02020603050405020304" pitchFamily="18" charset="0"/>
                                      </a:rPr>
                                      <m:t>𝑲</m:t>
                                    </m:r>
                                  </m:e>
                                  <m:sub>
                                    <m:r>
                                      <a:rPr lang="tr-TR" sz="1800" b="1" i="1">
                                        <a:effectLst/>
                                        <a:latin typeface="Cambria Math" panose="02040503050406030204" pitchFamily="18" charset="0"/>
                                        <a:ea typeface="Times New Roman" panose="02020603050405020304" pitchFamily="18" charset="0"/>
                                        <a:cs typeface="Times New Roman" panose="02020603050405020304" pitchFamily="18" charset="0"/>
                                      </a:rPr>
                                      <m:t>𝒙</m:t>
                                    </m:r>
                                  </m:sub>
                                </m:sSub>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887765"/>
                      </a:ext>
                    </a:extLst>
                  </a:tr>
                  <a:tr h="0">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Yüksek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66.15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60.08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94506349"/>
                      </a:ext>
                    </a:extLst>
                  </a:tr>
                  <a:tr h="0">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Düşük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22.64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16.85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323553"/>
                      </a:ext>
                    </a:extLst>
                  </a:tr>
                </a:tbl>
              </a:graphicData>
            </a:graphic>
          </p:graphicFrame>
        </mc:Choice>
        <mc:Fallback xmlns="">
          <p:graphicFrame>
            <p:nvGraphicFramePr>
              <p:cNvPr id="6" name="Table 5">
                <a:extLst>
                  <a:ext uri="{FF2B5EF4-FFF2-40B4-BE49-F238E27FC236}">
                    <a16:creationId xmlns:a16="http://schemas.microsoft.com/office/drawing/2014/main" id="{B587A7D4-5290-4E15-A0CB-C34225740D55}"/>
                  </a:ext>
                </a:extLst>
              </p:cNvPr>
              <p:cNvGraphicFramePr>
                <a:graphicFrameLocks noGrp="1"/>
              </p:cNvGraphicFramePr>
              <p:nvPr>
                <p:extLst>
                  <p:ext uri="{D42A27DB-BD31-4B8C-83A1-F6EECF244321}">
                    <p14:modId xmlns:p14="http://schemas.microsoft.com/office/powerpoint/2010/main" val="4191970649"/>
                  </p:ext>
                </p:extLst>
              </p:nvPr>
            </p:nvGraphicFramePr>
            <p:xfrm>
              <a:off x="3397442" y="4150658"/>
              <a:ext cx="5513801" cy="1248030"/>
            </p:xfrm>
            <a:graphic>
              <a:graphicData uri="http://schemas.openxmlformats.org/drawingml/2006/table">
                <a:tbl>
                  <a:tblPr firstRow="1" firstCol="1" bandRow="1"/>
                  <a:tblGrid>
                    <a:gridCol w="4049819">
                      <a:extLst>
                        <a:ext uri="{9D8B030D-6E8A-4147-A177-3AD203B41FA5}">
                          <a16:colId xmlns:a16="http://schemas.microsoft.com/office/drawing/2014/main" val="1061805992"/>
                        </a:ext>
                      </a:extLst>
                    </a:gridCol>
                    <a:gridCol w="670093">
                      <a:extLst>
                        <a:ext uri="{9D8B030D-6E8A-4147-A177-3AD203B41FA5}">
                          <a16:colId xmlns:a16="http://schemas.microsoft.com/office/drawing/2014/main" val="700478842"/>
                        </a:ext>
                      </a:extLst>
                    </a:gridCol>
                    <a:gridCol w="793889">
                      <a:extLst>
                        <a:ext uri="{9D8B030D-6E8A-4147-A177-3AD203B41FA5}">
                          <a16:colId xmlns:a16="http://schemas.microsoft.com/office/drawing/2014/main" val="3461158686"/>
                        </a:ext>
                      </a:extLst>
                    </a:gridCol>
                  </a:tblGrid>
                  <a:tr h="513080">
                    <a:tc>
                      <a:txBody>
                        <a:bodyPr/>
                        <a:lstStyle/>
                        <a:p>
                          <a:pPr algn="just">
                            <a:lnSpc>
                              <a:spcPct val="150000"/>
                            </a:lnSpc>
                            <a:spcAft>
                              <a:spcPts val="800"/>
                            </a:spcAft>
                          </a:pPr>
                          <a:r>
                            <a:rPr lang="tr-TR" sz="1800" b="1">
                              <a:effectLst/>
                              <a:latin typeface="Times New Roman" panose="02020603050405020304" pitchFamily="18" charset="0"/>
                              <a:ea typeface="Times New Roman" panose="02020603050405020304" pitchFamily="18" charset="0"/>
                              <a:cs typeface="Times New Roman" panose="02020603050405020304" pitchFamily="18" charset="0"/>
                            </a:rPr>
                            <a:t>Nominal Kontrol Parametreleri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04545" t="-1176" r="-119091" b="-169412"/>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96154" t="-1176" r="-769" b="-169412"/>
                          </a:stretch>
                        </a:blipFill>
                      </a:tcPr>
                    </a:tc>
                    <a:extLst>
                      <a:ext uri="{0D108BD9-81ED-4DB2-BD59-A6C34878D82A}">
                        <a16:rowId xmlns:a16="http://schemas.microsoft.com/office/drawing/2014/main" val="2483887765"/>
                      </a:ext>
                    </a:extLst>
                  </a:tr>
                  <a:tr h="367475">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Yüksek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66.15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60.08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94506349"/>
                      </a:ext>
                    </a:extLst>
                  </a:tr>
                  <a:tr h="367475">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Düşük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a:effectLst/>
                              <a:latin typeface="Times New Roman" panose="02020603050405020304" pitchFamily="18" charset="0"/>
                              <a:ea typeface="Times New Roman" panose="02020603050405020304" pitchFamily="18" charset="0"/>
                              <a:cs typeface="Times New Roman" panose="02020603050405020304" pitchFamily="18" charset="0"/>
                            </a:rPr>
                            <a:t>22.64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800" dirty="0">
                              <a:effectLst/>
                              <a:latin typeface="Times New Roman" panose="02020603050405020304" pitchFamily="18" charset="0"/>
                              <a:ea typeface="Times New Roman" panose="02020603050405020304" pitchFamily="18" charset="0"/>
                              <a:cs typeface="Times New Roman" panose="02020603050405020304" pitchFamily="18" charset="0"/>
                            </a:rPr>
                            <a:t>16.85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323553"/>
                      </a:ext>
                    </a:extLst>
                  </a:tr>
                </a:tbl>
              </a:graphicData>
            </a:graphic>
          </p:graphicFrame>
        </mc:Fallback>
      </mc:AlternateContent>
    </p:spTree>
    <p:extLst>
      <p:ext uri="{BB962C8B-B14F-4D97-AF65-F5344CB8AC3E}">
        <p14:creationId xmlns:p14="http://schemas.microsoft.com/office/powerpoint/2010/main" val="521575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81BC-C7F8-47B6-8E05-B16BD0251BD1}"/>
              </a:ext>
            </a:extLst>
          </p:cNvPr>
          <p:cNvSpPr>
            <a:spLocks noGrp="1"/>
          </p:cNvSpPr>
          <p:nvPr>
            <p:ph type="title"/>
          </p:nvPr>
        </p:nvSpPr>
        <p:spPr/>
        <p:txBody>
          <a:bodyPr/>
          <a:lstStyle/>
          <a:p>
            <a:r>
              <a:rPr lang="tr-TR" dirty="0"/>
              <a:t>Sistem Parametrelerinin Bilindiği Durum İçin MRAC</a:t>
            </a:r>
            <a:endParaRPr lang="en-US" dirty="0"/>
          </a:p>
        </p:txBody>
      </p:sp>
      <p:sp>
        <p:nvSpPr>
          <p:cNvPr id="3" name="Content Placeholder 2">
            <a:extLst>
              <a:ext uri="{FF2B5EF4-FFF2-40B4-BE49-F238E27FC236}">
                <a16:creationId xmlns:a16="http://schemas.microsoft.com/office/drawing/2014/main" id="{D59672C1-758E-4F47-BC52-663D621438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3E933B-652B-4D26-B56F-5D38173792DE}"/>
              </a:ext>
            </a:extLst>
          </p:cNvPr>
          <p:cNvPicPr/>
          <p:nvPr/>
        </p:nvPicPr>
        <p:blipFill>
          <a:blip r:embed="rId2"/>
          <a:stretch>
            <a:fillRect/>
          </a:stretch>
        </p:blipFill>
        <p:spPr>
          <a:xfrm>
            <a:off x="1263534" y="2301158"/>
            <a:ext cx="7753210" cy="3698999"/>
          </a:xfrm>
          <a:prstGeom prst="rect">
            <a:avLst/>
          </a:prstGeom>
        </p:spPr>
      </p:pic>
    </p:spTree>
    <p:extLst>
      <p:ext uri="{BB962C8B-B14F-4D97-AF65-F5344CB8AC3E}">
        <p14:creationId xmlns:p14="http://schemas.microsoft.com/office/powerpoint/2010/main" val="3913681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F564-5596-48B6-A41B-0D2E1492F1F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9666BEA-DB98-4A17-B076-40AAFF219873}"/>
              </a:ext>
            </a:extLst>
          </p:cNvPr>
          <p:cNvPicPr>
            <a:picLocks noGrp="1"/>
          </p:cNvPicPr>
          <p:nvPr>
            <p:ph idx="1"/>
          </p:nvPr>
        </p:nvPicPr>
        <p:blipFill>
          <a:blip r:embed="rId2"/>
          <a:stretch>
            <a:fillRect/>
          </a:stretch>
        </p:blipFill>
        <p:spPr>
          <a:xfrm>
            <a:off x="147347" y="452718"/>
            <a:ext cx="5612130" cy="3076688"/>
          </a:xfrm>
          <a:prstGeom prst="rect">
            <a:avLst/>
          </a:prstGeom>
        </p:spPr>
      </p:pic>
      <p:pic>
        <p:nvPicPr>
          <p:cNvPr id="5" name="Picture 4">
            <a:extLst>
              <a:ext uri="{FF2B5EF4-FFF2-40B4-BE49-F238E27FC236}">
                <a16:creationId xmlns:a16="http://schemas.microsoft.com/office/drawing/2014/main" id="{4DAE47CA-E460-4DDF-AD14-3586D7BBE0BD}"/>
              </a:ext>
            </a:extLst>
          </p:cNvPr>
          <p:cNvPicPr/>
          <p:nvPr/>
        </p:nvPicPr>
        <p:blipFill>
          <a:blip r:embed="rId3"/>
          <a:stretch>
            <a:fillRect/>
          </a:stretch>
        </p:blipFill>
        <p:spPr>
          <a:xfrm>
            <a:off x="147347" y="3529406"/>
            <a:ext cx="5612130" cy="2663190"/>
          </a:xfrm>
          <a:prstGeom prst="rect">
            <a:avLst/>
          </a:prstGeom>
        </p:spPr>
      </p:pic>
      <p:pic>
        <p:nvPicPr>
          <p:cNvPr id="6" name="Picture 5">
            <a:extLst>
              <a:ext uri="{FF2B5EF4-FFF2-40B4-BE49-F238E27FC236}">
                <a16:creationId xmlns:a16="http://schemas.microsoft.com/office/drawing/2014/main" id="{E2DEAC03-3098-4AA8-BB03-1890F8BAC578}"/>
              </a:ext>
            </a:extLst>
          </p:cNvPr>
          <p:cNvPicPr/>
          <p:nvPr/>
        </p:nvPicPr>
        <p:blipFill>
          <a:blip r:embed="rId4"/>
          <a:stretch>
            <a:fillRect/>
          </a:stretch>
        </p:blipFill>
        <p:spPr>
          <a:xfrm>
            <a:off x="5759477" y="1476731"/>
            <a:ext cx="5889598" cy="3405936"/>
          </a:xfrm>
          <a:prstGeom prst="rect">
            <a:avLst/>
          </a:prstGeom>
        </p:spPr>
      </p:pic>
      <p:sp>
        <p:nvSpPr>
          <p:cNvPr id="7" name="TextBox 6">
            <a:extLst>
              <a:ext uri="{FF2B5EF4-FFF2-40B4-BE49-F238E27FC236}">
                <a16:creationId xmlns:a16="http://schemas.microsoft.com/office/drawing/2014/main" id="{3BA16C03-E4ED-4612-9510-67A8C88327C1}"/>
              </a:ext>
            </a:extLst>
          </p:cNvPr>
          <p:cNvSpPr txBox="1"/>
          <p:nvPr/>
        </p:nvSpPr>
        <p:spPr>
          <a:xfrm>
            <a:off x="985956" y="1897414"/>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8" name="TextBox 7">
            <a:extLst>
              <a:ext uri="{FF2B5EF4-FFF2-40B4-BE49-F238E27FC236}">
                <a16:creationId xmlns:a16="http://schemas.microsoft.com/office/drawing/2014/main" id="{720DC534-0F04-4F83-B174-4F999099D0C5}"/>
              </a:ext>
            </a:extLst>
          </p:cNvPr>
          <p:cNvSpPr txBox="1"/>
          <p:nvPr/>
        </p:nvSpPr>
        <p:spPr>
          <a:xfrm>
            <a:off x="1475330" y="5075554"/>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9" name="TextBox 8">
            <a:extLst>
              <a:ext uri="{FF2B5EF4-FFF2-40B4-BE49-F238E27FC236}">
                <a16:creationId xmlns:a16="http://schemas.microsoft.com/office/drawing/2014/main" id="{F2CF233B-D09C-43DD-98F0-B9B82730990A}"/>
              </a:ext>
            </a:extLst>
          </p:cNvPr>
          <p:cNvSpPr txBox="1"/>
          <p:nvPr/>
        </p:nvSpPr>
        <p:spPr>
          <a:xfrm>
            <a:off x="7257005" y="3654605"/>
            <a:ext cx="2202532"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971742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5234-BBE4-49B7-AD1B-AD93D05FD7F5}"/>
              </a:ext>
            </a:extLst>
          </p:cNvPr>
          <p:cNvSpPr>
            <a:spLocks noGrp="1"/>
          </p:cNvSpPr>
          <p:nvPr>
            <p:ph type="title"/>
          </p:nvPr>
        </p:nvSpPr>
        <p:spPr>
          <a:xfrm>
            <a:off x="646111" y="452718"/>
            <a:ext cx="9404723" cy="1604682"/>
          </a:xfrm>
        </p:spPr>
        <p:txBody>
          <a:bodyPr/>
          <a:lstStyle/>
          <a:p>
            <a:r>
              <a:rPr lang="tr-TR" sz="3800" dirty="0"/>
              <a:t>Sistem Parametrelerinin Bilindiği Durum için MRAC Performans Değerleri</a:t>
            </a:r>
            <a:endParaRPr lang="en-US" sz="3800" dirty="0"/>
          </a:p>
        </p:txBody>
      </p:sp>
      <p:graphicFrame>
        <p:nvGraphicFramePr>
          <p:cNvPr id="5" name="Content Placeholder 4">
            <a:extLst>
              <a:ext uri="{FF2B5EF4-FFF2-40B4-BE49-F238E27FC236}">
                <a16:creationId xmlns:a16="http://schemas.microsoft.com/office/drawing/2014/main" id="{65DF5DBA-8DD8-4AB8-9434-58B776925C46}"/>
              </a:ext>
            </a:extLst>
          </p:cNvPr>
          <p:cNvGraphicFramePr>
            <a:graphicFrameLocks noGrp="1"/>
          </p:cNvGraphicFramePr>
          <p:nvPr>
            <p:ph idx="1"/>
            <p:extLst>
              <p:ext uri="{D42A27DB-BD31-4B8C-83A1-F6EECF244321}">
                <p14:modId xmlns:p14="http://schemas.microsoft.com/office/powerpoint/2010/main" val="2851367750"/>
              </p:ext>
            </p:extLst>
          </p:nvPr>
        </p:nvGraphicFramePr>
        <p:xfrm>
          <a:off x="1479550" y="2057400"/>
          <a:ext cx="8947150" cy="3795125"/>
        </p:xfrm>
        <a:graphic>
          <a:graphicData uri="http://schemas.openxmlformats.org/drawingml/2006/table">
            <a:tbl>
              <a:tblPr firstRow="1" firstCol="1" bandRow="1"/>
              <a:tblGrid>
                <a:gridCol w="1157749">
                  <a:extLst>
                    <a:ext uri="{9D8B030D-6E8A-4147-A177-3AD203B41FA5}">
                      <a16:colId xmlns:a16="http://schemas.microsoft.com/office/drawing/2014/main" val="3840542347"/>
                    </a:ext>
                  </a:extLst>
                </a:gridCol>
                <a:gridCol w="2421111">
                  <a:extLst>
                    <a:ext uri="{9D8B030D-6E8A-4147-A177-3AD203B41FA5}">
                      <a16:colId xmlns:a16="http://schemas.microsoft.com/office/drawing/2014/main" val="531275310"/>
                    </a:ext>
                  </a:extLst>
                </a:gridCol>
                <a:gridCol w="1789430">
                  <a:extLst>
                    <a:ext uri="{9D8B030D-6E8A-4147-A177-3AD203B41FA5}">
                      <a16:colId xmlns:a16="http://schemas.microsoft.com/office/drawing/2014/main" val="1085619038"/>
                    </a:ext>
                  </a:extLst>
                </a:gridCol>
                <a:gridCol w="1789430">
                  <a:extLst>
                    <a:ext uri="{9D8B030D-6E8A-4147-A177-3AD203B41FA5}">
                      <a16:colId xmlns:a16="http://schemas.microsoft.com/office/drawing/2014/main" val="617194696"/>
                    </a:ext>
                  </a:extLst>
                </a:gridCol>
                <a:gridCol w="1789430">
                  <a:extLst>
                    <a:ext uri="{9D8B030D-6E8A-4147-A177-3AD203B41FA5}">
                      <a16:colId xmlns:a16="http://schemas.microsoft.com/office/drawing/2014/main" val="3132845194"/>
                    </a:ext>
                  </a:extLst>
                </a:gridCol>
              </a:tblGrid>
              <a:tr h="294985">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Yöntem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656055"/>
                  </a:ext>
                </a:extLst>
              </a:tr>
              <a:tr h="588131">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R-MRAC Yüksek Kr,Kx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79.47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166.32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150628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335442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1486162"/>
                  </a:ext>
                </a:extLst>
              </a:tr>
              <a:tr h="747513">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R-MRAC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Düşük Kr,Kx</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162.85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267.62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367511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575614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5904650"/>
                  </a:ext>
                </a:extLst>
              </a:tr>
              <a:tr h="176138">
                <a:tc>
                  <a:txBody>
                    <a:bodyPr/>
                    <a:lstStyle/>
                    <a:p>
                      <a:pPr algn="just">
                        <a:lnSpc>
                          <a:spcPct val="150000"/>
                        </a:lnSpc>
                        <a:spcAft>
                          <a:spcPts val="800"/>
                        </a:spcAft>
                        <a:tabLst>
                          <a:tab pos="733425" algn="l"/>
                        </a:tabLs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L-MRAC Yüksek Kr,Kx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93.43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190.64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188659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412362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9948408"/>
                  </a:ext>
                </a:extLst>
              </a:tr>
              <a:tr h="294985">
                <a:tc>
                  <a:txBody>
                    <a:bodyPr/>
                    <a:lstStyle/>
                    <a:p>
                      <a:pPr algn="just">
                        <a:lnSpc>
                          <a:spcPct val="150000"/>
                        </a:lnSpc>
                        <a:spcAft>
                          <a:spcPts val="800"/>
                        </a:spcAft>
                        <a:tabLst>
                          <a:tab pos="733425" algn="l"/>
                        </a:tabLs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L-MRAC Düşük Kr, Kx</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168.35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281.06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402686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657494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0881556"/>
                  </a:ext>
                </a:extLst>
              </a:tr>
              <a:tr h="294985">
                <a:tc>
                  <a:txBody>
                    <a:bodyPr/>
                    <a:lstStyle/>
                    <a:p>
                      <a:pPr algn="just">
                        <a:lnSpc>
                          <a:spcPct val="150000"/>
                        </a:lnSpc>
                        <a:spcAft>
                          <a:spcPts val="800"/>
                        </a:spcAft>
                        <a:tabLst>
                          <a:tab pos="733425" algn="l"/>
                        </a:tabLs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PID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148.79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258.48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333065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nSpc>
                          <a:spcPct val="107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580322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29553322"/>
                  </a:ext>
                </a:extLst>
              </a:tr>
            </a:tbl>
          </a:graphicData>
        </a:graphic>
      </p:graphicFrame>
    </p:spTree>
    <p:extLst>
      <p:ext uri="{BB962C8B-B14F-4D97-AF65-F5344CB8AC3E}">
        <p14:creationId xmlns:p14="http://schemas.microsoft.com/office/powerpoint/2010/main" val="3292167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35B94-96AC-4A0E-AB73-3225093DC165}"/>
              </a:ext>
            </a:extLst>
          </p:cNvPr>
          <p:cNvSpPr>
            <a:spLocks noGrp="1"/>
          </p:cNvSpPr>
          <p:nvPr>
            <p:ph type="title"/>
          </p:nvPr>
        </p:nvSpPr>
        <p:spPr/>
        <p:txBody>
          <a:bodyPr/>
          <a:lstStyle/>
          <a:p>
            <a:r>
              <a:rPr lang="tr-TR" dirty="0"/>
              <a:t>Sistem Parametrelerinin bilindiği durum R-MRAC Model Zaman Sabiti  Etkisi</a:t>
            </a:r>
            <a:endParaRPr lang="en-US" dirty="0"/>
          </a:p>
        </p:txBody>
      </p:sp>
      <p:pic>
        <p:nvPicPr>
          <p:cNvPr id="4" name="Picture 3">
            <a:extLst>
              <a:ext uri="{FF2B5EF4-FFF2-40B4-BE49-F238E27FC236}">
                <a16:creationId xmlns:a16="http://schemas.microsoft.com/office/drawing/2014/main" id="{8B1C2C0C-F415-476B-BB2F-353DD22C01A2}"/>
              </a:ext>
            </a:extLst>
          </p:cNvPr>
          <p:cNvPicPr/>
          <p:nvPr/>
        </p:nvPicPr>
        <p:blipFill>
          <a:blip r:embed="rId2"/>
          <a:stretch>
            <a:fillRect/>
          </a:stretch>
        </p:blipFill>
        <p:spPr>
          <a:xfrm>
            <a:off x="217863" y="2344171"/>
            <a:ext cx="6315941" cy="3878232"/>
          </a:xfrm>
          <a:prstGeom prst="rect">
            <a:avLst/>
          </a:prstGeom>
        </p:spPr>
      </p:pic>
      <p:graphicFrame>
        <p:nvGraphicFramePr>
          <p:cNvPr id="6" name="Table 5">
            <a:extLst>
              <a:ext uri="{FF2B5EF4-FFF2-40B4-BE49-F238E27FC236}">
                <a16:creationId xmlns:a16="http://schemas.microsoft.com/office/drawing/2014/main" id="{65F633BA-9B79-4665-8BFF-012249E6DF8A}"/>
              </a:ext>
            </a:extLst>
          </p:cNvPr>
          <p:cNvGraphicFramePr>
            <a:graphicFrameLocks noGrp="1"/>
          </p:cNvGraphicFramePr>
          <p:nvPr>
            <p:extLst>
              <p:ext uri="{D42A27DB-BD31-4B8C-83A1-F6EECF244321}">
                <p14:modId xmlns:p14="http://schemas.microsoft.com/office/powerpoint/2010/main" val="1964939006"/>
              </p:ext>
            </p:extLst>
          </p:nvPr>
        </p:nvGraphicFramePr>
        <p:xfrm>
          <a:off x="6764107" y="3097199"/>
          <a:ext cx="5605780" cy="2316791"/>
        </p:xfrm>
        <a:graphic>
          <a:graphicData uri="http://schemas.openxmlformats.org/drawingml/2006/table">
            <a:tbl>
              <a:tblPr firstRow="1" firstCol="1" bandRow="1"/>
              <a:tblGrid>
                <a:gridCol w="1120775">
                  <a:extLst>
                    <a:ext uri="{9D8B030D-6E8A-4147-A177-3AD203B41FA5}">
                      <a16:colId xmlns:a16="http://schemas.microsoft.com/office/drawing/2014/main" val="811756540"/>
                    </a:ext>
                  </a:extLst>
                </a:gridCol>
                <a:gridCol w="1120775">
                  <a:extLst>
                    <a:ext uri="{9D8B030D-6E8A-4147-A177-3AD203B41FA5}">
                      <a16:colId xmlns:a16="http://schemas.microsoft.com/office/drawing/2014/main" val="199430760"/>
                    </a:ext>
                  </a:extLst>
                </a:gridCol>
                <a:gridCol w="1121410">
                  <a:extLst>
                    <a:ext uri="{9D8B030D-6E8A-4147-A177-3AD203B41FA5}">
                      <a16:colId xmlns:a16="http://schemas.microsoft.com/office/drawing/2014/main" val="1770477587"/>
                    </a:ext>
                  </a:extLst>
                </a:gridCol>
                <a:gridCol w="1121410">
                  <a:extLst>
                    <a:ext uri="{9D8B030D-6E8A-4147-A177-3AD203B41FA5}">
                      <a16:colId xmlns:a16="http://schemas.microsoft.com/office/drawing/2014/main" val="4038273522"/>
                    </a:ext>
                  </a:extLst>
                </a:gridCol>
                <a:gridCol w="1121410">
                  <a:extLst>
                    <a:ext uri="{9D8B030D-6E8A-4147-A177-3AD203B41FA5}">
                      <a16:colId xmlns:a16="http://schemas.microsoft.com/office/drawing/2014/main" val="3377867111"/>
                    </a:ext>
                  </a:extLst>
                </a:gridCol>
              </a:tblGrid>
              <a:tr h="1016776">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Model Zaman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Sabiti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iae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800"/>
                        </a:spcAft>
                      </a:pPr>
                      <a:r>
                        <a:rPr lang="tr-TR" sz="1400" b="1">
                          <a:effectLst/>
                          <a:latin typeface="Times New Roman" panose="02020603050405020304" pitchFamily="18" charset="0"/>
                          <a:ea typeface="Times New Roman" panose="02020603050405020304" pitchFamily="18" charset="0"/>
                          <a:cs typeface="Times New Roman" panose="02020603050405020304" pitchFamily="18" charset="0"/>
                        </a:rPr>
                        <a:t>itae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9000416"/>
                  </a:ext>
                </a:extLst>
              </a:tr>
              <a:tr h="401242">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162.85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267.62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367511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574614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36595912"/>
                  </a:ext>
                </a:extLst>
              </a:tr>
              <a:tr h="888055">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202.85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316.85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just">
                        <a:lnSpc>
                          <a:spcPct val="150000"/>
                        </a:lnSpc>
                        <a:spcAft>
                          <a:spcPts val="800"/>
                        </a:spcAft>
                      </a:pPr>
                      <a:r>
                        <a:rPr lang="tr-TR" sz="1400">
                          <a:effectLst/>
                          <a:latin typeface="Times New Roman" panose="02020603050405020304" pitchFamily="18" charset="0"/>
                          <a:ea typeface="Times New Roman" panose="02020603050405020304" pitchFamily="18" charset="0"/>
                          <a:cs typeface="Times New Roman" panose="02020603050405020304" pitchFamily="18" charset="0"/>
                        </a:rPr>
                        <a:t>485091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nSpc>
                          <a:spcPct val="107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705202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tr-TR"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88194015"/>
                  </a:ext>
                </a:extLst>
              </a:tr>
            </a:tbl>
          </a:graphicData>
        </a:graphic>
      </p:graphicFrame>
    </p:spTree>
    <p:extLst>
      <p:ext uri="{BB962C8B-B14F-4D97-AF65-F5344CB8AC3E}">
        <p14:creationId xmlns:p14="http://schemas.microsoft.com/office/powerpoint/2010/main" val="3831072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C1A6-EBE3-46FB-8E45-B24C201F5301}"/>
              </a:ext>
            </a:extLst>
          </p:cNvPr>
          <p:cNvSpPr>
            <a:spLocks noGrp="1"/>
          </p:cNvSpPr>
          <p:nvPr>
            <p:ph type="title"/>
          </p:nvPr>
        </p:nvSpPr>
        <p:spPr/>
        <p:txBody>
          <a:bodyPr/>
          <a:lstStyle/>
          <a:p>
            <a:r>
              <a:rPr lang="tr-TR" dirty="0"/>
              <a:t>Yüksek Sabit Asit Akış Hızı ile Kontrol Deneyi Sonuçları</a:t>
            </a:r>
            <a:endParaRPr lang="en-US" dirty="0"/>
          </a:p>
        </p:txBody>
      </p:sp>
      <p:sp>
        <p:nvSpPr>
          <p:cNvPr id="3" name="Content Placeholder 2">
            <a:extLst>
              <a:ext uri="{FF2B5EF4-FFF2-40B4-BE49-F238E27FC236}">
                <a16:creationId xmlns:a16="http://schemas.microsoft.com/office/drawing/2014/main" id="{775C635B-2C69-4084-9213-50A67EE9EA77}"/>
              </a:ext>
            </a:extLst>
          </p:cNvPr>
          <p:cNvSpPr>
            <a:spLocks noGrp="1"/>
          </p:cNvSpPr>
          <p:nvPr>
            <p:ph idx="1"/>
          </p:nvPr>
        </p:nvSpPr>
        <p:spPr/>
        <p:txBody>
          <a:bodyPr/>
          <a:lstStyle/>
          <a:p>
            <a:pPr algn="just"/>
            <a:r>
              <a:rPr lang="tr-TR" dirty="0"/>
              <a:t>Belirsizlik yakınsama yönteminin performansını daha detaylı inceleyebilmek amacı ile asit akış hızı 40 ml/dk olduğu durumda hesaplanan kontrol parametreleri kullanılarak, sabit akış hızı 60 ml/dk değerine yükseltilerek deneyler gerçekleştirilmiştir.</a:t>
            </a:r>
            <a:endParaRPr lang="en-US" dirty="0"/>
          </a:p>
        </p:txBody>
      </p:sp>
      <p:pic>
        <p:nvPicPr>
          <p:cNvPr id="4" name="Picture 3">
            <a:extLst>
              <a:ext uri="{FF2B5EF4-FFF2-40B4-BE49-F238E27FC236}">
                <a16:creationId xmlns:a16="http://schemas.microsoft.com/office/drawing/2014/main" id="{3C4E46D2-8FF0-431A-AEC5-39C34822352A}"/>
              </a:ext>
            </a:extLst>
          </p:cNvPr>
          <p:cNvPicPr/>
          <p:nvPr/>
        </p:nvPicPr>
        <p:blipFill>
          <a:blip r:embed="rId2"/>
          <a:stretch>
            <a:fillRect/>
          </a:stretch>
        </p:blipFill>
        <p:spPr>
          <a:xfrm>
            <a:off x="1662545" y="3574473"/>
            <a:ext cx="8611985" cy="2830809"/>
          </a:xfrm>
          <a:prstGeom prst="rect">
            <a:avLst/>
          </a:prstGeom>
        </p:spPr>
      </p:pic>
    </p:spTree>
    <p:extLst>
      <p:ext uri="{BB962C8B-B14F-4D97-AF65-F5344CB8AC3E}">
        <p14:creationId xmlns:p14="http://schemas.microsoft.com/office/powerpoint/2010/main" val="1412973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97D3-13C6-421B-8404-68229DD1FC91}"/>
              </a:ext>
            </a:extLst>
          </p:cNvPr>
          <p:cNvSpPr>
            <a:spLocks noGrp="1"/>
          </p:cNvSpPr>
          <p:nvPr>
            <p:ph type="title"/>
          </p:nvPr>
        </p:nvSpPr>
        <p:spPr/>
        <p:txBody>
          <a:bodyPr/>
          <a:lstStyle/>
          <a:p>
            <a:r>
              <a:rPr lang="tr-TR" dirty="0"/>
              <a:t>Integral(I) Terimi</a:t>
            </a:r>
            <a:endParaRPr lang="en-US" dirty="0"/>
          </a:p>
        </p:txBody>
      </p:sp>
      <p:sp>
        <p:nvSpPr>
          <p:cNvPr id="3" name="Content Placeholder 2">
            <a:extLst>
              <a:ext uri="{FF2B5EF4-FFF2-40B4-BE49-F238E27FC236}">
                <a16:creationId xmlns:a16="http://schemas.microsoft.com/office/drawing/2014/main" id="{BB660949-5B35-46B6-AA71-02AAE3A789D9}"/>
              </a:ext>
            </a:extLst>
          </p:cNvPr>
          <p:cNvSpPr>
            <a:spLocks noGrp="1"/>
          </p:cNvSpPr>
          <p:nvPr>
            <p:ph idx="1"/>
          </p:nvPr>
        </p:nvSpPr>
        <p:spPr/>
        <p:txBody>
          <a:bodyPr/>
          <a:lstStyle/>
          <a:p>
            <a:r>
              <a:rPr lang="tr-TR" dirty="0"/>
              <a:t> Integral terimi geçmiş hataların toplamı  ile orantılı çıkış üretir.</a:t>
            </a:r>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9D60A7-79F2-478A-B236-56D657ED819C}"/>
                  </a:ext>
                </a:extLst>
              </p:cNvPr>
              <p:cNvSpPr txBox="1"/>
              <p:nvPr/>
            </p:nvSpPr>
            <p:spPr>
              <a:xfrm>
                <a:off x="1103312" y="3333750"/>
                <a:ext cx="2306478" cy="1061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𝑈</m:t>
                          </m:r>
                        </m:e>
                        <m:sub>
                          <m:r>
                            <a:rPr lang="tr-TR" sz="2400" b="0" i="1" smtClean="0">
                              <a:latin typeface="Cambria Math" panose="02040503050406030204" pitchFamily="18" charset="0"/>
                            </a:rPr>
                            <m:t>𝑖</m:t>
                          </m:r>
                        </m:sub>
                      </m:sSub>
                      <m:r>
                        <a:rPr lang="tr-TR" sz="2400" b="0" i="1" smtClean="0">
                          <a:latin typeface="Cambria Math" panose="02040503050406030204" pitchFamily="18" charset="0"/>
                        </a:rPr>
                        <m:t>=</m:t>
                      </m:r>
                      <m:f>
                        <m:fPr>
                          <m:ctrlPr>
                            <a:rPr lang="tr-TR" sz="2400" b="0" i="1" smtClean="0">
                              <a:latin typeface="Cambria Math" panose="02040503050406030204" pitchFamily="18" charset="0"/>
                            </a:rPr>
                          </m:ctrlPr>
                        </m:fPr>
                        <m:num>
                          <m:r>
                            <a:rPr lang="tr-TR" sz="2400" b="0" i="1" smtClean="0">
                              <a:latin typeface="Cambria Math" panose="02040503050406030204" pitchFamily="18" charset="0"/>
                            </a:rPr>
                            <m:t>1</m:t>
                          </m:r>
                        </m:num>
                        <m:den>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𝑇</m:t>
                              </m:r>
                            </m:e>
                            <m:sub>
                              <m:r>
                                <a:rPr lang="tr-TR" sz="2400" b="0" i="1" smtClean="0">
                                  <a:latin typeface="Cambria Math" panose="02040503050406030204" pitchFamily="18" charset="0"/>
                                </a:rPr>
                                <m:t>𝑖</m:t>
                              </m:r>
                            </m:sub>
                          </m:sSub>
                        </m:den>
                      </m:f>
                      <m:nary>
                        <m:naryPr>
                          <m:limLoc m:val="undOvr"/>
                          <m:subHide m:val="on"/>
                          <m:supHide m:val="on"/>
                          <m:ctrlPr>
                            <a:rPr lang="tr-TR" sz="2400" b="0" i="1" smtClean="0">
                              <a:latin typeface="Cambria Math" panose="02040503050406030204" pitchFamily="18" charset="0"/>
                            </a:rPr>
                          </m:ctrlPr>
                        </m:naryPr>
                        <m:sub/>
                        <m:sup/>
                        <m:e>
                          <m:r>
                            <a:rPr lang="tr-TR" sz="2400" b="0" i="1" smtClean="0">
                              <a:latin typeface="Cambria Math" panose="02040503050406030204" pitchFamily="18" charset="0"/>
                            </a:rPr>
                            <m:t>𝑒</m:t>
                          </m:r>
                          <m:d>
                            <m:dPr>
                              <m:ctrlPr>
                                <a:rPr lang="tr-TR" sz="2400" b="0" i="1" smtClean="0">
                                  <a:latin typeface="Cambria Math" panose="02040503050406030204" pitchFamily="18" charset="0"/>
                                </a:rPr>
                              </m:ctrlPr>
                            </m:dPr>
                            <m:e>
                              <m:r>
                                <a:rPr lang="tr-TR" sz="2400" b="0" i="1" smtClean="0">
                                  <a:latin typeface="Cambria Math" panose="02040503050406030204" pitchFamily="18" charset="0"/>
                                </a:rPr>
                                <m:t>𝑡</m:t>
                              </m:r>
                            </m:e>
                          </m:d>
                          <m:r>
                            <a:rPr lang="tr-TR" sz="2400" b="0" i="1" smtClean="0">
                              <a:latin typeface="Cambria Math" panose="02040503050406030204" pitchFamily="18" charset="0"/>
                            </a:rPr>
                            <m:t>𝑑𝑡</m:t>
                          </m:r>
                        </m:e>
                      </m:nary>
                    </m:oMath>
                  </m:oMathPara>
                </a14:m>
                <a:endParaRPr lang="en-US" sz="2400" dirty="0"/>
              </a:p>
            </p:txBody>
          </p:sp>
        </mc:Choice>
        <mc:Fallback xmlns="">
          <p:sp>
            <p:nvSpPr>
              <p:cNvPr id="4" name="TextBox 3">
                <a:extLst>
                  <a:ext uri="{FF2B5EF4-FFF2-40B4-BE49-F238E27FC236}">
                    <a16:creationId xmlns:a16="http://schemas.microsoft.com/office/drawing/2014/main" id="{019D60A7-79F2-478A-B236-56D657ED819C}"/>
                  </a:ext>
                </a:extLst>
              </p:cNvPr>
              <p:cNvSpPr txBox="1">
                <a:spLocks noRot="1" noChangeAspect="1" noMove="1" noResize="1" noEditPoints="1" noAdjustHandles="1" noChangeArrowheads="1" noChangeShapeType="1" noTextEdit="1"/>
              </p:cNvSpPr>
              <p:nvPr/>
            </p:nvSpPr>
            <p:spPr>
              <a:xfrm>
                <a:off x="1103312" y="3333750"/>
                <a:ext cx="2306478" cy="1061060"/>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07DAA49-3903-4901-8552-BC97D20C4CE3}"/>
              </a:ext>
            </a:extLst>
          </p:cNvPr>
          <p:cNvPicPr>
            <a:picLocks noChangeAspect="1"/>
          </p:cNvPicPr>
          <p:nvPr/>
        </p:nvPicPr>
        <p:blipFill rotWithShape="1">
          <a:blip r:embed="rId3"/>
          <a:srcRect t="4578"/>
          <a:stretch/>
        </p:blipFill>
        <p:spPr>
          <a:xfrm>
            <a:off x="3680934" y="2684411"/>
            <a:ext cx="5512941" cy="3420797"/>
          </a:xfrm>
          <a:prstGeom prst="rect">
            <a:avLst/>
          </a:prstGeom>
        </p:spPr>
      </p:pic>
    </p:spTree>
    <p:extLst>
      <p:ext uri="{BB962C8B-B14F-4D97-AF65-F5344CB8AC3E}">
        <p14:creationId xmlns:p14="http://schemas.microsoft.com/office/powerpoint/2010/main" val="33066552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4264-1D0E-4D82-A6EA-639F7BC2E68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07FB195-A39B-4DB0-AA45-E3B0DD6B6D6A}"/>
              </a:ext>
            </a:extLst>
          </p:cNvPr>
          <p:cNvPicPr>
            <a:picLocks noGrp="1"/>
          </p:cNvPicPr>
          <p:nvPr>
            <p:ph idx="1"/>
          </p:nvPr>
        </p:nvPicPr>
        <p:blipFill>
          <a:blip r:embed="rId2"/>
          <a:stretch>
            <a:fillRect/>
          </a:stretch>
        </p:blipFill>
        <p:spPr>
          <a:xfrm>
            <a:off x="483870" y="1067110"/>
            <a:ext cx="5595032" cy="2697776"/>
          </a:xfrm>
          <a:prstGeom prst="rect">
            <a:avLst/>
          </a:prstGeom>
        </p:spPr>
      </p:pic>
      <p:pic>
        <p:nvPicPr>
          <p:cNvPr id="5" name="Picture 4">
            <a:extLst>
              <a:ext uri="{FF2B5EF4-FFF2-40B4-BE49-F238E27FC236}">
                <a16:creationId xmlns:a16="http://schemas.microsoft.com/office/drawing/2014/main" id="{0B2630E4-1475-482F-B235-7D6337999BEE}"/>
              </a:ext>
            </a:extLst>
          </p:cNvPr>
          <p:cNvPicPr/>
          <p:nvPr/>
        </p:nvPicPr>
        <p:blipFill>
          <a:blip r:embed="rId3"/>
          <a:stretch>
            <a:fillRect/>
          </a:stretch>
        </p:blipFill>
        <p:spPr>
          <a:xfrm>
            <a:off x="466772" y="3764886"/>
            <a:ext cx="5612130" cy="2526030"/>
          </a:xfrm>
          <a:prstGeom prst="rect">
            <a:avLst/>
          </a:prstGeom>
        </p:spPr>
      </p:pic>
      <p:pic>
        <p:nvPicPr>
          <p:cNvPr id="6" name="Picture 5">
            <a:extLst>
              <a:ext uri="{FF2B5EF4-FFF2-40B4-BE49-F238E27FC236}">
                <a16:creationId xmlns:a16="http://schemas.microsoft.com/office/drawing/2014/main" id="{3A13F1A9-B006-4710-AA09-3613400B4B4C}"/>
              </a:ext>
            </a:extLst>
          </p:cNvPr>
          <p:cNvPicPr/>
          <p:nvPr/>
        </p:nvPicPr>
        <p:blipFill>
          <a:blip r:embed="rId4"/>
          <a:stretch>
            <a:fillRect/>
          </a:stretch>
        </p:blipFill>
        <p:spPr>
          <a:xfrm>
            <a:off x="6072888" y="2467640"/>
            <a:ext cx="5612130" cy="3208884"/>
          </a:xfrm>
          <a:prstGeom prst="rect">
            <a:avLst/>
          </a:prstGeom>
        </p:spPr>
      </p:pic>
      <p:sp>
        <p:nvSpPr>
          <p:cNvPr id="7" name="TextBox 6">
            <a:extLst>
              <a:ext uri="{FF2B5EF4-FFF2-40B4-BE49-F238E27FC236}">
                <a16:creationId xmlns:a16="http://schemas.microsoft.com/office/drawing/2014/main" id="{EC7775B9-7E6A-4AF4-A91A-9A312013667A}"/>
              </a:ext>
            </a:extLst>
          </p:cNvPr>
          <p:cNvSpPr txBox="1"/>
          <p:nvPr/>
        </p:nvSpPr>
        <p:spPr>
          <a:xfrm>
            <a:off x="1645018" y="2098308"/>
            <a:ext cx="6096000" cy="369332"/>
          </a:xfrm>
          <a:prstGeom prst="rect">
            <a:avLst/>
          </a:prstGeom>
          <a:noFill/>
        </p:spPr>
        <p:txBody>
          <a:bodyPr wrap="square">
            <a:spAutoFit/>
          </a:bodyPr>
          <a:lstStyle/>
          <a:p>
            <a:r>
              <a:rPr lang="tr-TR" sz="1800" dirty="0">
                <a:solidFill>
                  <a:srgbClr val="FF0000"/>
                </a:solidFill>
              </a:rPr>
              <a:t>Pozitif Yönde Etki</a:t>
            </a:r>
            <a:endParaRPr lang="en-US" sz="1800" dirty="0">
              <a:solidFill>
                <a:srgbClr val="FF0000"/>
              </a:solidFill>
            </a:endParaRPr>
          </a:p>
        </p:txBody>
      </p:sp>
      <p:sp>
        <p:nvSpPr>
          <p:cNvPr id="8" name="TextBox 7">
            <a:extLst>
              <a:ext uri="{FF2B5EF4-FFF2-40B4-BE49-F238E27FC236}">
                <a16:creationId xmlns:a16="http://schemas.microsoft.com/office/drawing/2014/main" id="{CDC65B3F-C1DC-4EB8-B249-E7520374BAE4}"/>
              </a:ext>
            </a:extLst>
          </p:cNvPr>
          <p:cNvSpPr txBox="1"/>
          <p:nvPr/>
        </p:nvSpPr>
        <p:spPr>
          <a:xfrm>
            <a:off x="1645018" y="5184662"/>
            <a:ext cx="6096000" cy="369332"/>
          </a:xfrm>
          <a:prstGeom prst="rect">
            <a:avLst/>
          </a:prstGeom>
          <a:noFill/>
        </p:spPr>
        <p:txBody>
          <a:bodyPr wrap="square">
            <a:spAutoFit/>
          </a:bodyPr>
          <a:lstStyle/>
          <a:p>
            <a:r>
              <a:rPr lang="tr-TR" sz="1800" dirty="0">
                <a:solidFill>
                  <a:srgbClr val="FF0000"/>
                </a:solidFill>
              </a:rPr>
              <a:t>Negatif Yönde Etki</a:t>
            </a:r>
            <a:endParaRPr lang="en-US" sz="1800" dirty="0">
              <a:solidFill>
                <a:srgbClr val="FF0000"/>
              </a:solidFill>
            </a:endParaRPr>
          </a:p>
        </p:txBody>
      </p:sp>
      <p:sp>
        <p:nvSpPr>
          <p:cNvPr id="9" name="TextBox 8">
            <a:extLst>
              <a:ext uri="{FF2B5EF4-FFF2-40B4-BE49-F238E27FC236}">
                <a16:creationId xmlns:a16="http://schemas.microsoft.com/office/drawing/2014/main" id="{F83AF043-ED83-4762-8D40-ABF8F6F3F03F}"/>
              </a:ext>
            </a:extLst>
          </p:cNvPr>
          <p:cNvSpPr txBox="1"/>
          <p:nvPr/>
        </p:nvSpPr>
        <p:spPr>
          <a:xfrm>
            <a:off x="7942805" y="4407080"/>
            <a:ext cx="2202532" cy="369332"/>
          </a:xfrm>
          <a:prstGeom prst="rect">
            <a:avLst/>
          </a:prstGeom>
          <a:noFill/>
        </p:spPr>
        <p:txBody>
          <a:bodyPr wrap="square">
            <a:spAutoFit/>
          </a:bodyPr>
          <a:lstStyle/>
          <a:p>
            <a:r>
              <a:rPr lang="tr-TR" sz="1800" dirty="0">
                <a:solidFill>
                  <a:srgbClr val="FF0000"/>
                </a:solidFill>
              </a:rPr>
              <a:t>Bozucu Etki</a:t>
            </a:r>
            <a:endParaRPr lang="en-US" sz="1800" dirty="0">
              <a:solidFill>
                <a:srgbClr val="FF0000"/>
              </a:solidFill>
            </a:endParaRPr>
          </a:p>
        </p:txBody>
      </p:sp>
    </p:spTree>
    <p:extLst>
      <p:ext uri="{BB962C8B-B14F-4D97-AF65-F5344CB8AC3E}">
        <p14:creationId xmlns:p14="http://schemas.microsoft.com/office/powerpoint/2010/main" val="2216741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57FF-D4CA-4D7C-BC00-C9D097C61F50}"/>
              </a:ext>
            </a:extLst>
          </p:cNvPr>
          <p:cNvSpPr>
            <a:spLocks noGrp="1"/>
          </p:cNvSpPr>
          <p:nvPr>
            <p:ph type="title"/>
          </p:nvPr>
        </p:nvSpPr>
        <p:spPr/>
        <p:txBody>
          <a:bodyPr/>
          <a:lstStyle/>
          <a:p>
            <a:r>
              <a:rPr lang="tr-TR" dirty="0"/>
              <a:t>Düşük Maliyetli pH Kontrol Sistemi</a:t>
            </a:r>
            <a:endParaRPr lang="en-US" dirty="0"/>
          </a:p>
        </p:txBody>
      </p:sp>
      <p:sp>
        <p:nvSpPr>
          <p:cNvPr id="3" name="Content Placeholder 2">
            <a:extLst>
              <a:ext uri="{FF2B5EF4-FFF2-40B4-BE49-F238E27FC236}">
                <a16:creationId xmlns:a16="http://schemas.microsoft.com/office/drawing/2014/main" id="{5E59ABB5-9028-415F-B1ED-96E3560B0F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F73B61-1DB6-48B1-A1A3-72CDFC7078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535" y="1347437"/>
            <a:ext cx="5876233" cy="4900962"/>
          </a:xfrm>
          <a:prstGeom prst="rect">
            <a:avLst/>
          </a:prstGeom>
          <a:noFill/>
          <a:ln>
            <a:noFill/>
          </a:ln>
        </p:spPr>
      </p:pic>
      <p:pic>
        <p:nvPicPr>
          <p:cNvPr id="6" name="Picture 5">
            <a:extLst>
              <a:ext uri="{FF2B5EF4-FFF2-40B4-BE49-F238E27FC236}">
                <a16:creationId xmlns:a16="http://schemas.microsoft.com/office/drawing/2014/main" id="{D1891F46-43A4-42B7-80C6-C697A49FEB81}"/>
              </a:ext>
            </a:extLst>
          </p:cNvPr>
          <p:cNvPicPr/>
          <p:nvPr/>
        </p:nvPicPr>
        <p:blipFill>
          <a:blip r:embed="rId3"/>
          <a:stretch>
            <a:fillRect/>
          </a:stretch>
        </p:blipFill>
        <p:spPr>
          <a:xfrm>
            <a:off x="6315768" y="1347437"/>
            <a:ext cx="5612130" cy="4900962"/>
          </a:xfrm>
          <a:prstGeom prst="rect">
            <a:avLst/>
          </a:prstGeom>
        </p:spPr>
      </p:pic>
    </p:spTree>
    <p:extLst>
      <p:ext uri="{BB962C8B-B14F-4D97-AF65-F5344CB8AC3E}">
        <p14:creationId xmlns:p14="http://schemas.microsoft.com/office/powerpoint/2010/main" val="440892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9E8D-1961-4314-97F6-2C840290C182}"/>
              </a:ext>
            </a:extLst>
          </p:cNvPr>
          <p:cNvSpPr>
            <a:spLocks noGrp="1"/>
          </p:cNvSpPr>
          <p:nvPr>
            <p:ph type="title"/>
          </p:nvPr>
        </p:nvSpPr>
        <p:spPr/>
        <p:txBody>
          <a:bodyPr/>
          <a:lstStyle/>
          <a:p>
            <a:r>
              <a:rPr lang="tr-TR" dirty="0"/>
              <a:t>PID Kontrol</a:t>
            </a:r>
            <a:endParaRPr lang="en-US" dirty="0"/>
          </a:p>
        </p:txBody>
      </p:sp>
      <p:pic>
        <p:nvPicPr>
          <p:cNvPr id="4" name="Content Placeholder 3">
            <a:extLst>
              <a:ext uri="{FF2B5EF4-FFF2-40B4-BE49-F238E27FC236}">
                <a16:creationId xmlns:a16="http://schemas.microsoft.com/office/drawing/2014/main" id="{C2EA5E61-2435-4A85-94BE-6C8C4F62CD22}"/>
              </a:ext>
            </a:extLst>
          </p:cNvPr>
          <p:cNvPicPr>
            <a:picLocks noGrp="1"/>
          </p:cNvPicPr>
          <p:nvPr>
            <p:ph idx="1"/>
          </p:nvPr>
        </p:nvPicPr>
        <p:blipFill>
          <a:blip r:embed="rId2"/>
          <a:stretch>
            <a:fillRect/>
          </a:stretch>
        </p:blipFill>
        <p:spPr>
          <a:xfrm>
            <a:off x="2141166" y="1413164"/>
            <a:ext cx="7644444" cy="2574925"/>
          </a:xfrm>
          <a:prstGeom prst="rect">
            <a:avLst/>
          </a:prstGeom>
        </p:spPr>
      </p:pic>
      <p:pic>
        <p:nvPicPr>
          <p:cNvPr id="5" name="Picture 4">
            <a:extLst>
              <a:ext uri="{FF2B5EF4-FFF2-40B4-BE49-F238E27FC236}">
                <a16:creationId xmlns:a16="http://schemas.microsoft.com/office/drawing/2014/main" id="{60A663B6-0AC0-4870-BEFA-46C69A1E340A}"/>
              </a:ext>
            </a:extLst>
          </p:cNvPr>
          <p:cNvPicPr/>
          <p:nvPr/>
        </p:nvPicPr>
        <p:blipFill>
          <a:blip r:embed="rId3"/>
          <a:stretch>
            <a:fillRect/>
          </a:stretch>
        </p:blipFill>
        <p:spPr>
          <a:xfrm>
            <a:off x="2141166" y="3988090"/>
            <a:ext cx="7644443" cy="2890692"/>
          </a:xfrm>
          <a:prstGeom prst="rect">
            <a:avLst/>
          </a:prstGeom>
        </p:spPr>
      </p:pic>
    </p:spTree>
    <p:extLst>
      <p:ext uri="{BB962C8B-B14F-4D97-AF65-F5344CB8AC3E}">
        <p14:creationId xmlns:p14="http://schemas.microsoft.com/office/powerpoint/2010/main" val="3365830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A3EC-8FA6-4179-85FD-DC6DB0EE7307}"/>
              </a:ext>
            </a:extLst>
          </p:cNvPr>
          <p:cNvSpPr>
            <a:spLocks noGrp="1"/>
          </p:cNvSpPr>
          <p:nvPr>
            <p:ph type="title"/>
          </p:nvPr>
        </p:nvSpPr>
        <p:spPr/>
        <p:txBody>
          <a:bodyPr/>
          <a:lstStyle/>
          <a:p>
            <a:r>
              <a:rPr lang="tr-TR" dirty="0"/>
              <a:t>R-MRAC </a:t>
            </a:r>
            <a:endParaRPr lang="en-US" dirty="0"/>
          </a:p>
        </p:txBody>
      </p:sp>
      <p:pic>
        <p:nvPicPr>
          <p:cNvPr id="4" name="Content Placeholder 3">
            <a:extLst>
              <a:ext uri="{FF2B5EF4-FFF2-40B4-BE49-F238E27FC236}">
                <a16:creationId xmlns:a16="http://schemas.microsoft.com/office/drawing/2014/main" id="{872ECB1F-698D-4DD9-85E0-ED0E1E31217E}"/>
              </a:ext>
            </a:extLst>
          </p:cNvPr>
          <p:cNvPicPr>
            <a:picLocks noGrp="1"/>
          </p:cNvPicPr>
          <p:nvPr>
            <p:ph idx="1"/>
          </p:nvPr>
        </p:nvPicPr>
        <p:blipFill>
          <a:blip r:embed="rId2"/>
          <a:stretch>
            <a:fillRect/>
          </a:stretch>
        </p:blipFill>
        <p:spPr>
          <a:xfrm>
            <a:off x="1887669" y="1398404"/>
            <a:ext cx="7644444" cy="2774585"/>
          </a:xfrm>
          <a:prstGeom prst="rect">
            <a:avLst/>
          </a:prstGeom>
        </p:spPr>
      </p:pic>
      <p:pic>
        <p:nvPicPr>
          <p:cNvPr id="5" name="Picture 4">
            <a:extLst>
              <a:ext uri="{FF2B5EF4-FFF2-40B4-BE49-F238E27FC236}">
                <a16:creationId xmlns:a16="http://schemas.microsoft.com/office/drawing/2014/main" id="{FE263382-084B-4499-A5A1-E24997A75BB1}"/>
              </a:ext>
            </a:extLst>
          </p:cNvPr>
          <p:cNvPicPr/>
          <p:nvPr/>
        </p:nvPicPr>
        <p:blipFill>
          <a:blip r:embed="rId3"/>
          <a:stretch>
            <a:fillRect/>
          </a:stretch>
        </p:blipFill>
        <p:spPr>
          <a:xfrm>
            <a:off x="1887669" y="4172989"/>
            <a:ext cx="7644444" cy="2574925"/>
          </a:xfrm>
          <a:prstGeom prst="rect">
            <a:avLst/>
          </a:prstGeom>
        </p:spPr>
      </p:pic>
    </p:spTree>
    <p:extLst>
      <p:ext uri="{BB962C8B-B14F-4D97-AF65-F5344CB8AC3E}">
        <p14:creationId xmlns:p14="http://schemas.microsoft.com/office/powerpoint/2010/main" val="1166674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4C98-6913-45F2-B9ED-F25186CC340F}"/>
              </a:ext>
            </a:extLst>
          </p:cNvPr>
          <p:cNvSpPr>
            <a:spLocks noGrp="1"/>
          </p:cNvSpPr>
          <p:nvPr>
            <p:ph type="title"/>
          </p:nvPr>
        </p:nvSpPr>
        <p:spPr/>
        <p:txBody>
          <a:bodyPr/>
          <a:lstStyle/>
          <a:p>
            <a:r>
              <a:rPr lang="tr-TR" dirty="0"/>
              <a:t>Yeniden ayarlanan PID parametreleri ve filtrelenmiş veri ile Kontrol Deneyi</a:t>
            </a:r>
            <a:endParaRPr lang="en-US" dirty="0"/>
          </a:p>
        </p:txBody>
      </p:sp>
      <p:pic>
        <p:nvPicPr>
          <p:cNvPr id="4" name="Content Placeholder 3">
            <a:extLst>
              <a:ext uri="{FF2B5EF4-FFF2-40B4-BE49-F238E27FC236}">
                <a16:creationId xmlns:a16="http://schemas.microsoft.com/office/drawing/2014/main" id="{15FCBCB6-6D43-45C3-AF0D-E5E3000335DD}"/>
              </a:ext>
            </a:extLst>
          </p:cNvPr>
          <p:cNvPicPr>
            <a:picLocks noGrp="1"/>
          </p:cNvPicPr>
          <p:nvPr>
            <p:ph idx="1"/>
          </p:nvPr>
        </p:nvPicPr>
        <p:blipFill>
          <a:blip r:embed="rId2"/>
          <a:stretch>
            <a:fillRect/>
          </a:stretch>
        </p:blipFill>
        <p:spPr>
          <a:xfrm>
            <a:off x="1754666" y="2381052"/>
            <a:ext cx="7644444" cy="2095895"/>
          </a:xfrm>
          <a:prstGeom prst="rect">
            <a:avLst/>
          </a:prstGeom>
        </p:spPr>
      </p:pic>
      <p:pic>
        <p:nvPicPr>
          <p:cNvPr id="5" name="Picture 4">
            <a:extLst>
              <a:ext uri="{FF2B5EF4-FFF2-40B4-BE49-F238E27FC236}">
                <a16:creationId xmlns:a16="http://schemas.microsoft.com/office/drawing/2014/main" id="{55706F51-AD02-499D-8FFD-6EBE6845E1FD}"/>
              </a:ext>
            </a:extLst>
          </p:cNvPr>
          <p:cNvPicPr/>
          <p:nvPr/>
        </p:nvPicPr>
        <p:blipFill>
          <a:blip r:embed="rId3"/>
          <a:stretch>
            <a:fillRect/>
          </a:stretch>
        </p:blipFill>
        <p:spPr>
          <a:xfrm>
            <a:off x="1754666" y="4283075"/>
            <a:ext cx="7644443" cy="2574925"/>
          </a:xfrm>
          <a:prstGeom prst="rect">
            <a:avLst/>
          </a:prstGeom>
        </p:spPr>
      </p:pic>
    </p:spTree>
    <p:extLst>
      <p:ext uri="{BB962C8B-B14F-4D97-AF65-F5344CB8AC3E}">
        <p14:creationId xmlns:p14="http://schemas.microsoft.com/office/powerpoint/2010/main" val="3671691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857E-D8DF-43B5-9082-CE65835E5C7D}"/>
              </a:ext>
            </a:extLst>
          </p:cNvPr>
          <p:cNvSpPr>
            <a:spLocks noGrp="1"/>
          </p:cNvSpPr>
          <p:nvPr>
            <p:ph type="title"/>
          </p:nvPr>
        </p:nvSpPr>
        <p:spPr/>
        <p:txBody>
          <a:bodyPr/>
          <a:lstStyle/>
          <a:p>
            <a:r>
              <a:rPr lang="tr-TR" dirty="0"/>
              <a:t>SONUÇLAR</a:t>
            </a:r>
            <a:endParaRPr lang="en-US" dirty="0"/>
          </a:p>
        </p:txBody>
      </p:sp>
      <p:sp>
        <p:nvSpPr>
          <p:cNvPr id="3" name="Content Placeholder 2">
            <a:extLst>
              <a:ext uri="{FF2B5EF4-FFF2-40B4-BE49-F238E27FC236}">
                <a16:creationId xmlns:a16="http://schemas.microsoft.com/office/drawing/2014/main" id="{F47E5150-9C09-413E-B99F-B4580EBB45ED}"/>
              </a:ext>
            </a:extLst>
          </p:cNvPr>
          <p:cNvSpPr>
            <a:spLocks noGrp="1"/>
          </p:cNvSpPr>
          <p:nvPr>
            <p:ph idx="1"/>
          </p:nvPr>
        </p:nvSpPr>
        <p:spPr/>
        <p:txBody>
          <a:bodyPr/>
          <a:lstStyle/>
          <a:p>
            <a:r>
              <a:rPr lang="tr-TR" dirty="0"/>
              <a:t>1 – Öğrenme Hızı Değeri</a:t>
            </a:r>
          </a:p>
          <a:p>
            <a:pPr marL="0" indent="0" algn="just">
              <a:buNone/>
            </a:pPr>
            <a:r>
              <a:rPr lang="tr-TR" dirty="0"/>
              <a:t>Öğrenme hızı kontrol performansında optimize edilmesi gereken en önemli parametredir. Küçük değerlerinde sistemde adaptasyon süresi boyunca yüksek aşımlar ve yüksek periyotlu salınımlar gözlemlenmiştir ve oturma süresi yüksektir. Yüksek değerlerinde ise sistemde sürekli salınımlar meydana gelmiştir. </a:t>
            </a:r>
          </a:p>
          <a:p>
            <a:pPr marL="0" indent="0">
              <a:buNone/>
            </a:pPr>
            <a:endParaRPr lang="tr-TR" dirty="0"/>
          </a:p>
          <a:p>
            <a:pPr marL="0" indent="0" algn="just">
              <a:buNone/>
            </a:pPr>
            <a:r>
              <a:rPr lang="tr-TR" dirty="0"/>
              <a:t>Adaptasyon sürecinin yanı sıra öğrenme hızı model takip ve bozucu etkiye karşı performansda da etkilidir. </a:t>
            </a:r>
          </a:p>
        </p:txBody>
      </p:sp>
    </p:spTree>
    <p:extLst>
      <p:ext uri="{BB962C8B-B14F-4D97-AF65-F5344CB8AC3E}">
        <p14:creationId xmlns:p14="http://schemas.microsoft.com/office/powerpoint/2010/main" val="985440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1A52-D60F-4674-90EA-57A14E04B37F}"/>
              </a:ext>
            </a:extLst>
          </p:cNvPr>
          <p:cNvSpPr>
            <a:spLocks noGrp="1"/>
          </p:cNvSpPr>
          <p:nvPr>
            <p:ph type="title"/>
          </p:nvPr>
        </p:nvSpPr>
        <p:spPr/>
        <p:txBody>
          <a:bodyPr/>
          <a:lstStyle/>
          <a:p>
            <a:r>
              <a:rPr lang="tr-TR" dirty="0"/>
              <a:t>SONUÇLAR</a:t>
            </a:r>
            <a:endParaRPr lang="en-US" dirty="0"/>
          </a:p>
        </p:txBody>
      </p:sp>
      <p:sp>
        <p:nvSpPr>
          <p:cNvPr id="3" name="Content Placeholder 2">
            <a:extLst>
              <a:ext uri="{FF2B5EF4-FFF2-40B4-BE49-F238E27FC236}">
                <a16:creationId xmlns:a16="http://schemas.microsoft.com/office/drawing/2014/main" id="{27D1EBBD-975E-4D2B-837B-C53A17EED293}"/>
              </a:ext>
            </a:extLst>
          </p:cNvPr>
          <p:cNvSpPr>
            <a:spLocks noGrp="1"/>
          </p:cNvSpPr>
          <p:nvPr>
            <p:ph idx="1"/>
          </p:nvPr>
        </p:nvSpPr>
        <p:spPr/>
        <p:txBody>
          <a:bodyPr/>
          <a:lstStyle/>
          <a:p>
            <a:pPr algn="just"/>
            <a:r>
              <a:rPr lang="tr-TR" dirty="0"/>
              <a:t>2 – Model Zaman Sabiti</a:t>
            </a:r>
          </a:p>
          <a:p>
            <a:pPr marL="0" indent="0" algn="just">
              <a:buNone/>
            </a:pPr>
            <a:r>
              <a:rPr lang="tr-TR" dirty="0"/>
              <a:t>Adaptasyon süresi boyunca model zaman sabiti arttıkça aşımlar azalırken oturma süresi artmıştır.</a:t>
            </a:r>
          </a:p>
          <a:p>
            <a:pPr marL="0" indent="0" algn="just">
              <a:buNone/>
            </a:pPr>
            <a:r>
              <a:rPr lang="tr-TR" dirty="0"/>
              <a:t>Seçilen model zaman sabiti değeri 20’ için, set noktasına verilen pozitif yönde basamak etki için model takibi mümkün iken, akışı kontrol edilen bir asit pompası bulunmaması sebebi ile aksi durum çalışılan molariteler ve asit akış hızı için mümkün değildir. Yani baz pompası tamamen kapalı iken dahi, asit pH değerini yeterince hızlı düşürememektedir.</a:t>
            </a:r>
          </a:p>
          <a:p>
            <a:pPr marL="0" indent="0" algn="just">
              <a:buNone/>
            </a:pPr>
            <a:r>
              <a:rPr lang="tr-TR" dirty="0"/>
              <a:t>Bu durumun üstesinden gelebilmek için pozitif ve negatif yönde etkiler için farklı modeller seçilebilir.</a:t>
            </a:r>
          </a:p>
        </p:txBody>
      </p:sp>
    </p:spTree>
    <p:extLst>
      <p:ext uri="{BB962C8B-B14F-4D97-AF65-F5344CB8AC3E}">
        <p14:creationId xmlns:p14="http://schemas.microsoft.com/office/powerpoint/2010/main" val="1833533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908F-01F2-4C95-ACA3-8E4EABE46C31}"/>
              </a:ext>
            </a:extLst>
          </p:cNvPr>
          <p:cNvSpPr>
            <a:spLocks noGrp="1"/>
          </p:cNvSpPr>
          <p:nvPr>
            <p:ph type="title"/>
          </p:nvPr>
        </p:nvSpPr>
        <p:spPr/>
        <p:txBody>
          <a:bodyPr/>
          <a:lstStyle/>
          <a:p>
            <a:r>
              <a:rPr lang="tr-TR" dirty="0"/>
              <a:t>SONUÇLAR</a:t>
            </a:r>
            <a:endParaRPr lang="en-US" dirty="0"/>
          </a:p>
        </p:txBody>
      </p:sp>
      <p:sp>
        <p:nvSpPr>
          <p:cNvPr id="3" name="Content Placeholder 2">
            <a:extLst>
              <a:ext uri="{FF2B5EF4-FFF2-40B4-BE49-F238E27FC236}">
                <a16:creationId xmlns:a16="http://schemas.microsoft.com/office/drawing/2014/main" id="{0A7E4B04-F19C-4AA0-9849-896CB78E44A7}"/>
              </a:ext>
            </a:extLst>
          </p:cNvPr>
          <p:cNvSpPr>
            <a:spLocks noGrp="1"/>
          </p:cNvSpPr>
          <p:nvPr>
            <p:ph idx="1"/>
          </p:nvPr>
        </p:nvSpPr>
        <p:spPr/>
        <p:txBody>
          <a:bodyPr/>
          <a:lstStyle/>
          <a:p>
            <a:pPr algn="just"/>
            <a:r>
              <a:rPr lang="tr-TR" dirty="0"/>
              <a:t>3- MIT ve Lyapunov Yöntemleri</a:t>
            </a:r>
          </a:p>
          <a:p>
            <a:pPr marL="0" indent="0" algn="just">
              <a:buNone/>
            </a:pPr>
            <a:r>
              <a:rPr lang="tr-TR" dirty="0"/>
              <a:t>Lyapunov ve MIT yöntemleri için kontrol performans değeri sonuçları çok yakın olmakla beraber, Lyapunov yöntemi için daha iyi sonuçlar elde edilmiştir.</a:t>
            </a:r>
          </a:p>
          <a:p>
            <a:pPr marL="0" indent="0" algn="just">
              <a:buNone/>
            </a:pPr>
            <a:r>
              <a:rPr lang="tr-TR" dirty="0"/>
              <a:t>Ancak buna rağmen, Lyapunov yönteminde gözlemlenen baz pompası akış hızında dolayısıyla pH değerinde oluşan salınımların MIT yönteminde  sönümlendiği gözlemlenmiştir. Bu münkündür, çünkü MIT kuralında model zaman sabiti ile ilişkili bir filtre uygulanarak hesaplar yapılır.</a:t>
            </a:r>
          </a:p>
          <a:p>
            <a:pPr marL="0" indent="0" algn="just">
              <a:buNone/>
            </a:pPr>
            <a:endParaRPr lang="en-US" dirty="0"/>
          </a:p>
        </p:txBody>
      </p:sp>
    </p:spTree>
    <p:extLst>
      <p:ext uri="{BB962C8B-B14F-4D97-AF65-F5344CB8AC3E}">
        <p14:creationId xmlns:p14="http://schemas.microsoft.com/office/powerpoint/2010/main" val="2671147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7828-B9BA-4B37-AC92-E54CE60C82ED}"/>
              </a:ext>
            </a:extLst>
          </p:cNvPr>
          <p:cNvSpPr>
            <a:spLocks noGrp="1"/>
          </p:cNvSpPr>
          <p:nvPr>
            <p:ph type="title"/>
          </p:nvPr>
        </p:nvSpPr>
        <p:spPr/>
        <p:txBody>
          <a:bodyPr/>
          <a:lstStyle/>
          <a:p>
            <a:r>
              <a:rPr lang="tr-TR" dirty="0"/>
              <a:t>SONUÇLAR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E6661-5B71-47BA-BD53-6205412E0727}"/>
                  </a:ext>
                </a:extLst>
              </p:cNvPr>
              <p:cNvSpPr>
                <a:spLocks noGrp="1"/>
              </p:cNvSpPr>
              <p:nvPr>
                <p:ph idx="1"/>
              </p:nvPr>
            </p:nvSpPr>
            <p:spPr/>
            <p:txBody>
              <a:bodyPr/>
              <a:lstStyle/>
              <a:p>
                <a:pPr algn="just"/>
                <a:r>
                  <a:rPr lang="tr-TR" dirty="0"/>
                  <a:t>4- Belirsizlik yaklaşımı ile MRAC</a:t>
                </a:r>
              </a:p>
              <a:p>
                <a:pPr marL="0" indent="0" algn="just">
                  <a:buNone/>
                </a:pPr>
                <a:r>
                  <a:rPr lang="tr-TR" dirty="0"/>
                  <a:t>Belirsizlik yaklaşımı ile MRAC yöntemi için polinomial parametrik bir fonksiyon ve radyal temelli fonksiyon yaklaşımları uygulanmıştır. İki yaklaşım ile de belirsizlik yakınsama yöntemi kullanılmayan duruma göre daha iyi sonuçlar elde edilmiştir.</a:t>
                </a:r>
              </a:p>
              <a:p>
                <a:pPr marL="0" indent="0" algn="just">
                  <a:buNone/>
                </a:pPr>
                <a:r>
                  <a:rPr lang="tr-TR" dirty="0"/>
                  <a:t>Düşük değerli kontrol parametreleri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𝐾</m:t>
                        </m:r>
                      </m:e>
                      <m:sub>
                        <m:r>
                          <a:rPr lang="tr-TR" b="0" i="1" smtClean="0">
                            <a:latin typeface="Cambria Math" panose="02040503050406030204" pitchFamily="18" charset="0"/>
                          </a:rPr>
                          <m:t>𝑟</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𝐾</m:t>
                        </m:r>
                      </m:e>
                      <m:sub>
                        <m:r>
                          <a:rPr lang="tr-TR" b="0" i="1" smtClean="0">
                            <a:latin typeface="Cambria Math" panose="02040503050406030204" pitchFamily="18" charset="0"/>
                          </a:rPr>
                          <m:t>𝑥</m:t>
                        </m:r>
                      </m:sub>
                    </m:sSub>
                  </m:oMath>
                </a14:m>
                <a:r>
                  <a:rPr lang="tr-TR" dirty="0"/>
                  <a:t>) kullanılarak yapılan deneylerde oturma süresi yüksek, aşımlar az iken, yüksek kontrol parametreleri ile yapılan deneylerde aksi durum gözlemlenmiştir.</a:t>
                </a:r>
              </a:p>
              <a:p>
                <a:pPr marL="0" indent="0" algn="just">
                  <a:buNone/>
                </a:pPr>
                <a:r>
                  <a:rPr lang="tr-TR" dirty="0"/>
                  <a:t>Ayrıca yüksek kontrol parametreleri ile yapılan deneylerde bozucu etkiye karşı performans daha iyidir.</a:t>
                </a:r>
              </a:p>
            </p:txBody>
          </p:sp>
        </mc:Choice>
        <mc:Fallback xmlns="">
          <p:sp>
            <p:nvSpPr>
              <p:cNvPr id="3" name="Content Placeholder 2">
                <a:extLst>
                  <a:ext uri="{FF2B5EF4-FFF2-40B4-BE49-F238E27FC236}">
                    <a16:creationId xmlns:a16="http://schemas.microsoft.com/office/drawing/2014/main" id="{F0AE6661-5B71-47BA-BD53-6205412E0727}"/>
                  </a:ext>
                </a:extLst>
              </p:cNvPr>
              <p:cNvSpPr>
                <a:spLocks noGrp="1" noRot="1" noChangeAspect="1" noMove="1" noResize="1" noEditPoints="1" noAdjustHandles="1" noChangeArrowheads="1" noChangeShapeType="1" noTextEdit="1"/>
              </p:cNvSpPr>
              <p:nvPr>
                <p:ph idx="1"/>
              </p:nvPr>
            </p:nvSpPr>
            <p:spPr>
              <a:blipFill>
                <a:blip r:embed="rId2"/>
                <a:stretch>
                  <a:fillRect l="-749" t="-872" r="-681"/>
                </a:stretch>
              </a:blipFill>
            </p:spPr>
            <p:txBody>
              <a:bodyPr/>
              <a:lstStyle/>
              <a:p>
                <a:r>
                  <a:rPr lang="en-US">
                    <a:noFill/>
                  </a:rPr>
                  <a:t> </a:t>
                </a:r>
              </a:p>
            </p:txBody>
          </p:sp>
        </mc:Fallback>
      </mc:AlternateContent>
    </p:spTree>
    <p:extLst>
      <p:ext uri="{BB962C8B-B14F-4D97-AF65-F5344CB8AC3E}">
        <p14:creationId xmlns:p14="http://schemas.microsoft.com/office/powerpoint/2010/main" val="3291977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923E-83C0-4A2F-B36F-804A1841D50A}"/>
              </a:ext>
            </a:extLst>
          </p:cNvPr>
          <p:cNvSpPr>
            <a:spLocks noGrp="1"/>
          </p:cNvSpPr>
          <p:nvPr>
            <p:ph type="title"/>
          </p:nvPr>
        </p:nvSpPr>
        <p:spPr/>
        <p:txBody>
          <a:bodyPr/>
          <a:lstStyle/>
          <a:p>
            <a:r>
              <a:rPr lang="tr-TR" dirty="0"/>
              <a:t>SONUÇLAR</a:t>
            </a:r>
            <a:endParaRPr lang="en-US" dirty="0"/>
          </a:p>
        </p:txBody>
      </p:sp>
      <p:sp>
        <p:nvSpPr>
          <p:cNvPr id="3" name="Content Placeholder 2">
            <a:extLst>
              <a:ext uri="{FF2B5EF4-FFF2-40B4-BE49-F238E27FC236}">
                <a16:creationId xmlns:a16="http://schemas.microsoft.com/office/drawing/2014/main" id="{35F6D4CC-FA30-4946-A891-33DDF477D699}"/>
              </a:ext>
            </a:extLst>
          </p:cNvPr>
          <p:cNvSpPr>
            <a:spLocks noGrp="1"/>
          </p:cNvSpPr>
          <p:nvPr>
            <p:ph idx="1"/>
          </p:nvPr>
        </p:nvSpPr>
        <p:spPr/>
        <p:txBody>
          <a:bodyPr/>
          <a:lstStyle/>
          <a:p>
            <a:pPr algn="just"/>
            <a:r>
              <a:rPr lang="tr-TR" dirty="0"/>
              <a:t>5- Değişik Sistem Dinamikleri ile Deneyler</a:t>
            </a:r>
          </a:p>
          <a:p>
            <a:pPr marL="0" indent="0" algn="just">
              <a:buNone/>
            </a:pPr>
            <a:r>
              <a:rPr lang="tr-TR" dirty="0"/>
              <a:t>Model referans adaptif sistemlerin doğası gereği parametrelerin ayarlandığı bölge etrafında, proses çıkış değeri ve son kontrol elemanı için belirsizlikler içeren durumlar için stabil ve başarılı bir şekide arzu edilen modeli takip etmesi beklenir.</a:t>
            </a:r>
          </a:p>
          <a:p>
            <a:pPr marL="0" indent="0" algn="just">
              <a:buNone/>
            </a:pPr>
            <a:r>
              <a:rPr lang="tr-TR" dirty="0"/>
              <a:t>Beklendiği üzere asit akış hızında ve farklı dinamiklere sahip düşük maliyetli sistemlerde MRAC yöntemi PID’ye kıyasla çok daha iyi performans göstermiştir.</a:t>
            </a:r>
            <a:endParaRPr lang="en-US" dirty="0"/>
          </a:p>
        </p:txBody>
      </p:sp>
    </p:spTree>
    <p:extLst>
      <p:ext uri="{BB962C8B-B14F-4D97-AF65-F5344CB8AC3E}">
        <p14:creationId xmlns:p14="http://schemas.microsoft.com/office/powerpoint/2010/main" val="15585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5AD4-8848-4304-957E-325BB7E92106}"/>
              </a:ext>
            </a:extLst>
          </p:cNvPr>
          <p:cNvSpPr>
            <a:spLocks noGrp="1"/>
          </p:cNvSpPr>
          <p:nvPr>
            <p:ph type="title"/>
          </p:nvPr>
        </p:nvSpPr>
        <p:spPr/>
        <p:txBody>
          <a:bodyPr/>
          <a:lstStyle/>
          <a:p>
            <a:r>
              <a:rPr lang="tr-TR" dirty="0"/>
              <a:t>Derivative(D) Terimi</a:t>
            </a:r>
            <a:endParaRPr lang="en-US" dirty="0"/>
          </a:p>
        </p:txBody>
      </p:sp>
      <p:sp>
        <p:nvSpPr>
          <p:cNvPr id="3" name="Content Placeholder 2">
            <a:extLst>
              <a:ext uri="{FF2B5EF4-FFF2-40B4-BE49-F238E27FC236}">
                <a16:creationId xmlns:a16="http://schemas.microsoft.com/office/drawing/2014/main" id="{D0F6D1E4-0797-4643-8B62-1D3F2F92A08B}"/>
              </a:ext>
            </a:extLst>
          </p:cNvPr>
          <p:cNvSpPr>
            <a:spLocks noGrp="1"/>
          </p:cNvSpPr>
          <p:nvPr>
            <p:ph idx="1"/>
          </p:nvPr>
        </p:nvSpPr>
        <p:spPr/>
        <p:txBody>
          <a:bodyPr>
            <a:normAutofit/>
          </a:bodyPr>
          <a:lstStyle/>
          <a:p>
            <a:pPr algn="just">
              <a:lnSpc>
                <a:spcPct val="150000"/>
              </a:lnSpc>
            </a:pPr>
            <a:r>
              <a:rPr lang="en-US" sz="1800" dirty="0">
                <a:solidFill>
                  <a:schemeClr val="tx1">
                    <a:lumMod val="95000"/>
                    <a:lumOff val="5000"/>
                  </a:schemeClr>
                </a:solidFill>
                <a:latin typeface="Arial" panose="020B0604020202020204" pitchFamily="34" charset="0"/>
                <a:cs typeface="Arial" panose="020B0604020202020204" pitchFamily="34" charset="0"/>
              </a:rPr>
              <a:t>D </a:t>
            </a:r>
            <a:r>
              <a:rPr lang="en-US" sz="1800" dirty="0" err="1">
                <a:solidFill>
                  <a:schemeClr val="tx1">
                    <a:lumMod val="95000"/>
                    <a:lumOff val="5000"/>
                  </a:schemeClr>
                </a:solidFill>
                <a:latin typeface="Arial" panose="020B0604020202020204" pitchFamily="34" charset="0"/>
                <a:cs typeface="Arial" panose="020B0604020202020204" pitchFamily="34" charset="0"/>
              </a:rPr>
              <a:t>kontrolü</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tr-TR" sz="1800" dirty="0">
                <a:solidFill>
                  <a:schemeClr val="tx1">
                    <a:lumMod val="95000"/>
                    <a:lumOff val="5000"/>
                  </a:schemeClr>
                </a:solidFill>
                <a:latin typeface="Arial" panose="020B0604020202020204" pitchFamily="34" charset="0"/>
                <a:cs typeface="Arial" panose="020B0604020202020204" pitchFamily="34" charset="0"/>
              </a:rPr>
              <a:t>proses çıkış değişkenindeki değişim </a:t>
            </a:r>
            <a:r>
              <a:rPr lang="en-US" sz="1800" dirty="0" err="1">
                <a:solidFill>
                  <a:schemeClr val="tx1">
                    <a:lumMod val="95000"/>
                    <a:lumOff val="5000"/>
                  </a:schemeClr>
                </a:solidFill>
                <a:latin typeface="Arial" panose="020B0604020202020204" pitchFamily="34" charset="0"/>
                <a:cs typeface="Arial" panose="020B0604020202020204" pitchFamily="34" charset="0"/>
              </a:rPr>
              <a:t>hızını</a:t>
            </a:r>
            <a:r>
              <a:rPr lang="tr-TR" sz="1800" dirty="0">
                <a:solidFill>
                  <a:schemeClr val="tx1">
                    <a:lumMod val="95000"/>
                    <a:lumOff val="5000"/>
                  </a:schemeClr>
                </a:solidFill>
                <a:latin typeface="Arial" panose="020B0604020202020204" pitchFamily="34" charset="0"/>
                <a:cs typeface="Arial" panose="020B0604020202020204" pitchFamily="34" charset="0"/>
              </a:rPr>
              <a:t> dolayısıyla hatanın değişim hızını</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ölçer</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ve</a:t>
            </a:r>
            <a:r>
              <a:rPr lang="en-US" sz="1800" dirty="0">
                <a:solidFill>
                  <a:schemeClr val="tx1">
                    <a:lumMod val="95000"/>
                    <a:lumOff val="5000"/>
                  </a:schemeClr>
                </a:solidFill>
                <a:latin typeface="Arial" panose="020B0604020202020204" pitchFamily="34" charset="0"/>
                <a:cs typeface="Arial" panose="020B0604020202020204" pitchFamily="34" charset="0"/>
              </a:rPr>
              <a:t> buna </a:t>
            </a:r>
            <a:r>
              <a:rPr lang="en-US" sz="1800" dirty="0" err="1">
                <a:solidFill>
                  <a:schemeClr val="tx1">
                    <a:lumMod val="95000"/>
                    <a:lumOff val="5000"/>
                  </a:schemeClr>
                </a:solidFill>
                <a:latin typeface="Arial" panose="020B0604020202020204" pitchFamily="34" charset="0"/>
                <a:cs typeface="Arial" panose="020B0604020202020204" pitchFamily="34" charset="0"/>
              </a:rPr>
              <a:t>göre</a:t>
            </a:r>
            <a:r>
              <a:rPr lang="tr-TR" sz="1800" dirty="0">
                <a:solidFill>
                  <a:schemeClr val="tx1">
                    <a:lumMod val="95000"/>
                    <a:lumOff val="5000"/>
                  </a:schemeClr>
                </a:solidFill>
                <a:latin typeface="Arial" panose="020B0604020202020204" pitchFamily="34" charset="0"/>
                <a:cs typeface="Arial" panose="020B0604020202020204" pitchFamily="34" charset="0"/>
              </a:rPr>
              <a:t> kontrol edici</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çıkışını</a:t>
            </a:r>
            <a:r>
              <a:rPr lang="tr-TR" sz="1800" dirty="0">
                <a:solidFill>
                  <a:schemeClr val="tx1">
                    <a:lumMod val="95000"/>
                    <a:lumOff val="5000"/>
                  </a:schemeClr>
                </a:solidFill>
                <a:latin typeface="Arial" panose="020B0604020202020204" pitchFamily="34" charset="0"/>
                <a:cs typeface="Arial" panose="020B0604020202020204" pitchFamily="34" charset="0"/>
              </a:rPr>
              <a:t> hesaplar</a:t>
            </a:r>
            <a:r>
              <a:rPr lang="en-US" sz="1800" dirty="0">
                <a:solidFill>
                  <a:schemeClr val="tx1">
                    <a:lumMod val="95000"/>
                    <a:lumOff val="5000"/>
                  </a:schemeClr>
                </a:solidFill>
                <a:latin typeface="Arial" panose="020B0604020202020204" pitchFamily="34" charset="0"/>
                <a:cs typeface="Arial" panose="020B0604020202020204" pitchFamily="34" charset="0"/>
              </a:rPr>
              <a:t>. Bu, </a:t>
            </a:r>
            <a:r>
              <a:rPr lang="en-US" sz="1800" dirty="0" err="1">
                <a:solidFill>
                  <a:schemeClr val="tx1">
                    <a:lumMod val="95000"/>
                    <a:lumOff val="5000"/>
                  </a:schemeClr>
                </a:solidFill>
                <a:latin typeface="Arial" panose="020B0604020202020204" pitchFamily="34" charset="0"/>
                <a:cs typeface="Arial" panose="020B0604020202020204" pitchFamily="34" charset="0"/>
              </a:rPr>
              <a:t>sistemdeki</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aşırı</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dalgalanmaları</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azaltır</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ve</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tr-TR" sz="1800" dirty="0">
                <a:solidFill>
                  <a:schemeClr val="tx1">
                    <a:lumMod val="95000"/>
                    <a:lumOff val="5000"/>
                  </a:schemeClr>
                </a:solidFill>
                <a:latin typeface="Arial" panose="020B0604020202020204" pitchFamily="34" charset="0"/>
                <a:cs typeface="Arial" panose="020B0604020202020204" pitchFamily="34" charset="0"/>
              </a:rPr>
              <a:t>proses değişkeninin </a:t>
            </a:r>
            <a:r>
              <a:rPr lang="en-US" sz="1800" dirty="0" err="1">
                <a:solidFill>
                  <a:schemeClr val="tx1">
                    <a:lumMod val="95000"/>
                    <a:lumOff val="5000"/>
                  </a:schemeClr>
                </a:solidFill>
                <a:latin typeface="Arial" panose="020B0604020202020204" pitchFamily="34" charset="0"/>
                <a:cs typeface="Arial" panose="020B0604020202020204" pitchFamily="34" charset="0"/>
              </a:rPr>
              <a:t>daha</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hızlı</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bir</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şekilde</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tr-TR" sz="1800" dirty="0">
                <a:solidFill>
                  <a:schemeClr val="tx1">
                    <a:lumMod val="95000"/>
                    <a:lumOff val="5000"/>
                  </a:schemeClr>
                </a:solidFill>
                <a:latin typeface="Arial" panose="020B0604020202020204" pitchFamily="34" charset="0"/>
                <a:cs typeface="Arial" panose="020B0604020202020204" pitchFamily="34" charset="0"/>
              </a:rPr>
              <a:t>set noktasına </a:t>
            </a:r>
            <a:r>
              <a:rPr lang="en-US" sz="1800" dirty="0" err="1">
                <a:solidFill>
                  <a:schemeClr val="tx1">
                    <a:lumMod val="95000"/>
                    <a:lumOff val="5000"/>
                  </a:schemeClr>
                </a:solidFill>
                <a:latin typeface="Arial" panose="020B0604020202020204" pitchFamily="34" charset="0"/>
                <a:cs typeface="Arial" panose="020B0604020202020204" pitchFamily="34" charset="0"/>
              </a:rPr>
              <a:t>ulaşmasını</a:t>
            </a:r>
            <a:r>
              <a:rPr lang="en-US" sz="1800" dirty="0">
                <a:solidFill>
                  <a:schemeClr val="tx1">
                    <a:lumMod val="95000"/>
                    <a:lumOff val="5000"/>
                  </a:schemeClr>
                </a:solidFill>
                <a:latin typeface="Arial" panose="020B0604020202020204" pitchFamily="34" charset="0"/>
                <a:cs typeface="Arial" panose="020B0604020202020204" pitchFamily="34" charset="0"/>
              </a:rPr>
              <a:t> </a:t>
            </a:r>
            <a:r>
              <a:rPr lang="en-US" sz="1800" dirty="0" err="1">
                <a:solidFill>
                  <a:schemeClr val="tx1">
                    <a:lumMod val="95000"/>
                    <a:lumOff val="5000"/>
                  </a:schemeClr>
                </a:solidFill>
                <a:latin typeface="Arial" panose="020B0604020202020204" pitchFamily="34" charset="0"/>
                <a:cs typeface="Arial" panose="020B0604020202020204" pitchFamily="34" charset="0"/>
              </a:rPr>
              <a:t>sağlar</a:t>
            </a:r>
            <a:r>
              <a:rPr lang="tr-TR" sz="1800" dirty="0">
                <a:solidFill>
                  <a:schemeClr val="tx1">
                    <a:lumMod val="95000"/>
                    <a:lumOff val="5000"/>
                  </a:schemeClr>
                </a:solidFill>
                <a:latin typeface="Arial" panose="020B0604020202020204" pitchFamily="34" charset="0"/>
                <a:cs typeface="Arial" panose="020B0604020202020204" pitchFamily="34" charset="0"/>
              </a:rPr>
              <a:t>.</a:t>
            </a:r>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6CD093-4CCC-42E8-8461-965EF0B336F1}"/>
                  </a:ext>
                </a:extLst>
              </p:cNvPr>
              <p:cNvSpPr txBox="1"/>
              <p:nvPr/>
            </p:nvSpPr>
            <p:spPr>
              <a:xfrm>
                <a:off x="1731962" y="4429125"/>
                <a:ext cx="2276475"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𝑈</m:t>
                          </m:r>
                        </m:e>
                        <m:sub>
                          <m:r>
                            <a:rPr lang="tr-TR" sz="2400" b="0" i="1" smtClean="0">
                              <a:latin typeface="Cambria Math" panose="02040503050406030204" pitchFamily="18" charset="0"/>
                            </a:rPr>
                            <m:t>𝑑</m:t>
                          </m:r>
                        </m:sub>
                      </m:sSub>
                      <m:r>
                        <a:rPr lang="tr-TR" sz="2400" b="0" i="1" smtClean="0">
                          <a:latin typeface="Cambria Math" panose="02040503050406030204" pitchFamily="18" charset="0"/>
                        </a:rPr>
                        <m:t>=</m:t>
                      </m:r>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𝑇</m:t>
                          </m:r>
                        </m:e>
                        <m:sub>
                          <m:r>
                            <a:rPr lang="tr-TR" sz="2400" b="0" i="1" smtClean="0">
                              <a:latin typeface="Cambria Math" panose="02040503050406030204" pitchFamily="18" charset="0"/>
                            </a:rPr>
                            <m:t>𝑑</m:t>
                          </m:r>
                        </m:sub>
                      </m:sSub>
                      <m:f>
                        <m:fPr>
                          <m:ctrlPr>
                            <a:rPr lang="tr-TR" sz="2400" b="0" i="1" smtClean="0">
                              <a:latin typeface="Cambria Math" panose="02040503050406030204" pitchFamily="18" charset="0"/>
                            </a:rPr>
                          </m:ctrlPr>
                        </m:fPr>
                        <m:num>
                          <m:r>
                            <a:rPr lang="tr-TR" sz="2400" b="0" i="1" smtClean="0">
                              <a:latin typeface="Cambria Math" panose="02040503050406030204" pitchFamily="18" charset="0"/>
                            </a:rPr>
                            <m:t>𝑑𝑒</m:t>
                          </m:r>
                          <m:r>
                            <a:rPr lang="tr-TR" sz="2400" b="0" i="1" smtClean="0">
                              <a:latin typeface="Cambria Math" panose="02040503050406030204" pitchFamily="18" charset="0"/>
                            </a:rPr>
                            <m:t>(</m:t>
                          </m:r>
                          <m:r>
                            <a:rPr lang="tr-TR" sz="2400" b="0" i="1" smtClean="0">
                              <a:latin typeface="Cambria Math" panose="02040503050406030204" pitchFamily="18" charset="0"/>
                            </a:rPr>
                            <m:t>𝑡</m:t>
                          </m:r>
                          <m:r>
                            <a:rPr lang="tr-TR" sz="2400" b="0" i="1" smtClean="0">
                              <a:latin typeface="Cambria Math" panose="02040503050406030204" pitchFamily="18" charset="0"/>
                            </a:rPr>
                            <m:t>)</m:t>
                          </m:r>
                        </m:num>
                        <m:den>
                          <m:r>
                            <a:rPr lang="tr-TR" sz="2400" b="0" i="1" smtClean="0">
                              <a:latin typeface="Cambria Math" panose="02040503050406030204" pitchFamily="18" charset="0"/>
                            </a:rPr>
                            <m:t>𝑑𝑡</m:t>
                          </m:r>
                        </m:den>
                      </m:f>
                    </m:oMath>
                  </m:oMathPara>
                </a14:m>
                <a:endParaRPr lang="en-US" sz="2400" dirty="0"/>
              </a:p>
            </p:txBody>
          </p:sp>
        </mc:Choice>
        <mc:Fallback xmlns="">
          <p:sp>
            <p:nvSpPr>
              <p:cNvPr id="4" name="TextBox 3">
                <a:extLst>
                  <a:ext uri="{FF2B5EF4-FFF2-40B4-BE49-F238E27FC236}">
                    <a16:creationId xmlns:a16="http://schemas.microsoft.com/office/drawing/2014/main" id="{246CD093-4CCC-42E8-8461-965EF0B336F1}"/>
                  </a:ext>
                </a:extLst>
              </p:cNvPr>
              <p:cNvSpPr txBox="1">
                <a:spLocks noRot="1" noChangeAspect="1" noMove="1" noResize="1" noEditPoints="1" noAdjustHandles="1" noChangeArrowheads="1" noChangeShapeType="1" noTextEdit="1"/>
              </p:cNvSpPr>
              <p:nvPr/>
            </p:nvSpPr>
            <p:spPr>
              <a:xfrm>
                <a:off x="1731962" y="4429125"/>
                <a:ext cx="2276475" cy="795795"/>
              </a:xfrm>
              <a:prstGeom prst="rect">
                <a:avLst/>
              </a:prstGeom>
              <a:blipFill>
                <a:blip r:embed="rId2"/>
                <a:stretch>
                  <a:fillRect/>
                </a:stretch>
              </a:blipFill>
            </p:spPr>
            <p:txBody>
              <a:bodyPr/>
              <a:lstStyle/>
              <a:p>
                <a:r>
                  <a:rPr lang="en-US">
                    <a:noFill/>
                  </a:rPr>
                  <a:t> </a:t>
                </a:r>
              </a:p>
            </p:txBody>
          </p:sp>
        </mc:Fallback>
      </mc:AlternateContent>
      <p:pic>
        <p:nvPicPr>
          <p:cNvPr id="6" name="Picture 12">
            <a:extLst>
              <a:ext uri="{FF2B5EF4-FFF2-40B4-BE49-F238E27FC236}">
                <a16:creationId xmlns:a16="http://schemas.microsoft.com/office/drawing/2014/main" id="{62E7667E-01F9-4417-A82A-3A2D71486E79}"/>
              </a:ext>
            </a:extLst>
          </p:cNvPr>
          <p:cNvPicPr>
            <a:picLocks noChangeAspect="1"/>
          </p:cNvPicPr>
          <p:nvPr/>
        </p:nvPicPr>
        <p:blipFill>
          <a:blip r:embed="rId3"/>
          <a:stretch>
            <a:fillRect/>
          </a:stretch>
        </p:blipFill>
        <p:spPr>
          <a:xfrm>
            <a:off x="4468584" y="3896480"/>
            <a:ext cx="5309149" cy="2351919"/>
          </a:xfrm>
          <a:prstGeom prst="rect">
            <a:avLst/>
          </a:prstGeom>
        </p:spPr>
      </p:pic>
    </p:spTree>
    <p:extLst>
      <p:ext uri="{BB962C8B-B14F-4D97-AF65-F5344CB8AC3E}">
        <p14:creationId xmlns:p14="http://schemas.microsoft.com/office/powerpoint/2010/main" val="1420777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1180-BE6A-43FE-9037-16EAC3F1D8AB}"/>
              </a:ext>
            </a:extLst>
          </p:cNvPr>
          <p:cNvSpPr>
            <a:spLocks noGrp="1"/>
          </p:cNvSpPr>
          <p:nvPr>
            <p:ph type="title"/>
          </p:nvPr>
        </p:nvSpPr>
        <p:spPr/>
        <p:txBody>
          <a:bodyPr/>
          <a:lstStyle/>
          <a:p>
            <a:r>
              <a:rPr lang="tr-TR" dirty="0"/>
              <a:t>SONUÇLAR</a:t>
            </a:r>
            <a:endParaRPr lang="en-US" dirty="0"/>
          </a:p>
        </p:txBody>
      </p:sp>
      <p:sp>
        <p:nvSpPr>
          <p:cNvPr id="3" name="Content Placeholder 2">
            <a:extLst>
              <a:ext uri="{FF2B5EF4-FFF2-40B4-BE49-F238E27FC236}">
                <a16:creationId xmlns:a16="http://schemas.microsoft.com/office/drawing/2014/main" id="{0D2FD5CD-3B0D-45F5-B337-01172097D127}"/>
              </a:ext>
            </a:extLst>
          </p:cNvPr>
          <p:cNvSpPr>
            <a:spLocks noGrp="1"/>
          </p:cNvSpPr>
          <p:nvPr>
            <p:ph idx="1"/>
          </p:nvPr>
        </p:nvSpPr>
        <p:spPr/>
        <p:txBody>
          <a:bodyPr/>
          <a:lstStyle/>
          <a:p>
            <a:pPr algn="just"/>
            <a:r>
              <a:rPr lang="tr-TR" dirty="0"/>
              <a:t>Sonuç olarak özetle, yüksek hassasiyetli kontrol ekipmanları kullanılarak gerçekleştirilen ve daha önemlisi zamanla değişmeyen proseslerde, parametreleri özenle ayarlanan geleneksel PID kontrol yönteminin hem set noktası takibi(servo), hem de bozucu etkiye(regulatory) karşı denenen diğer yöntemler kadar tatmin edici sonuçlar verdiği ve rahatlıkla kullanılabileceği görülmüştür.</a:t>
            </a:r>
          </a:p>
          <a:p>
            <a:pPr algn="just"/>
            <a:r>
              <a:rPr lang="tr-TR" dirty="0"/>
              <a:t>Ancak zamanla değişen proseslerde adaptif bir kontrol algoritmasının kullanılması önerilir. Bu çalışma kapsamında değerlendirilen model referans adaptif sistemler, belirtilen sebepler dolayısıyla kontrol edilmesi daha güç lineer olmayan ve zamanla değişen prosesler için oldukça uygun yöntemlerdir.</a:t>
            </a:r>
            <a:endParaRPr lang="en-US" dirty="0"/>
          </a:p>
        </p:txBody>
      </p:sp>
    </p:spTree>
    <p:extLst>
      <p:ext uri="{BB962C8B-B14F-4D97-AF65-F5344CB8AC3E}">
        <p14:creationId xmlns:p14="http://schemas.microsoft.com/office/powerpoint/2010/main" val="2659693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EF06-F6D3-4762-906F-02EB1892342E}"/>
              </a:ext>
            </a:extLst>
          </p:cNvPr>
          <p:cNvSpPr>
            <a:spLocks noGrp="1"/>
          </p:cNvSpPr>
          <p:nvPr>
            <p:ph type="title"/>
          </p:nvPr>
        </p:nvSpPr>
        <p:spPr/>
        <p:txBody>
          <a:bodyPr/>
          <a:lstStyle/>
          <a:p>
            <a:r>
              <a:rPr lang="tr-TR" dirty="0"/>
              <a:t>KAYNAKLAR</a:t>
            </a:r>
            <a:endParaRPr lang="en-US" dirty="0"/>
          </a:p>
        </p:txBody>
      </p:sp>
      <p:pic>
        <p:nvPicPr>
          <p:cNvPr id="5" name="Content Placeholder 4">
            <a:extLst>
              <a:ext uri="{FF2B5EF4-FFF2-40B4-BE49-F238E27FC236}">
                <a16:creationId xmlns:a16="http://schemas.microsoft.com/office/drawing/2014/main" id="{AFA525F8-F219-48B1-9E1B-F6A4C7682C19}"/>
              </a:ext>
            </a:extLst>
          </p:cNvPr>
          <p:cNvPicPr>
            <a:picLocks noGrp="1" noChangeAspect="1"/>
          </p:cNvPicPr>
          <p:nvPr>
            <p:ph idx="1"/>
          </p:nvPr>
        </p:nvPicPr>
        <p:blipFill>
          <a:blip r:embed="rId2"/>
          <a:stretch>
            <a:fillRect/>
          </a:stretch>
        </p:blipFill>
        <p:spPr>
          <a:xfrm>
            <a:off x="251188" y="1308975"/>
            <a:ext cx="3722296" cy="5096307"/>
          </a:xfrm>
        </p:spPr>
      </p:pic>
      <p:pic>
        <p:nvPicPr>
          <p:cNvPr id="7" name="Picture 6">
            <a:extLst>
              <a:ext uri="{FF2B5EF4-FFF2-40B4-BE49-F238E27FC236}">
                <a16:creationId xmlns:a16="http://schemas.microsoft.com/office/drawing/2014/main" id="{DD8E2FD2-1008-449C-A812-E6A636F8ED0B}"/>
              </a:ext>
            </a:extLst>
          </p:cNvPr>
          <p:cNvPicPr>
            <a:picLocks noChangeAspect="1"/>
          </p:cNvPicPr>
          <p:nvPr/>
        </p:nvPicPr>
        <p:blipFill>
          <a:blip r:embed="rId3"/>
          <a:stretch>
            <a:fillRect/>
          </a:stretch>
        </p:blipFill>
        <p:spPr>
          <a:xfrm>
            <a:off x="3973484" y="1308975"/>
            <a:ext cx="3557847" cy="5096307"/>
          </a:xfrm>
          <a:prstGeom prst="rect">
            <a:avLst/>
          </a:prstGeom>
        </p:spPr>
      </p:pic>
      <p:pic>
        <p:nvPicPr>
          <p:cNvPr id="9" name="Picture 8">
            <a:extLst>
              <a:ext uri="{FF2B5EF4-FFF2-40B4-BE49-F238E27FC236}">
                <a16:creationId xmlns:a16="http://schemas.microsoft.com/office/drawing/2014/main" id="{A7FAF6B7-0F8B-485D-940E-DAD46C77B945}"/>
              </a:ext>
            </a:extLst>
          </p:cNvPr>
          <p:cNvPicPr>
            <a:picLocks noChangeAspect="1"/>
          </p:cNvPicPr>
          <p:nvPr/>
        </p:nvPicPr>
        <p:blipFill>
          <a:blip r:embed="rId4"/>
          <a:stretch>
            <a:fillRect/>
          </a:stretch>
        </p:blipFill>
        <p:spPr>
          <a:xfrm>
            <a:off x="7531332" y="1337692"/>
            <a:ext cx="3722296" cy="5067590"/>
          </a:xfrm>
          <a:prstGeom prst="rect">
            <a:avLst/>
          </a:prstGeom>
        </p:spPr>
      </p:pic>
    </p:spTree>
    <p:extLst>
      <p:ext uri="{BB962C8B-B14F-4D97-AF65-F5344CB8AC3E}">
        <p14:creationId xmlns:p14="http://schemas.microsoft.com/office/powerpoint/2010/main" val="4237563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9F87-02E7-411F-88C2-BD272AC237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944290-5BE9-41B1-B02B-386A8D98946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5865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297C-A360-4804-B858-58C00692DB56}"/>
              </a:ext>
            </a:extLst>
          </p:cNvPr>
          <p:cNvSpPr>
            <a:spLocks noGrp="1"/>
          </p:cNvSpPr>
          <p:nvPr>
            <p:ph type="title"/>
          </p:nvPr>
        </p:nvSpPr>
        <p:spPr/>
        <p:txBody>
          <a:bodyPr/>
          <a:lstStyle/>
          <a:p>
            <a:r>
              <a:rPr lang="tr-TR" dirty="0"/>
              <a:t>Kesikli Zamanda PID Denklemi</a:t>
            </a:r>
            <a:endParaRPr lang="en-US" dirty="0"/>
          </a:p>
        </p:txBody>
      </p:sp>
      <mc:AlternateContent xmlns:mc="http://schemas.openxmlformats.org/markup-compatibility/2006" xmlns:a14="http://schemas.microsoft.com/office/drawing/2010/main">
        <mc:Choice Requires="a14">
          <p:sp>
            <p:nvSpPr>
              <p:cNvPr id="4" name="Content Placeholder 8">
                <a:extLst>
                  <a:ext uri="{FF2B5EF4-FFF2-40B4-BE49-F238E27FC236}">
                    <a16:creationId xmlns:a16="http://schemas.microsoft.com/office/drawing/2014/main" id="{49D954B4-6206-45E8-AB21-C9583E39B3B2}"/>
                  </a:ext>
                </a:extLst>
              </p:cNvPr>
              <p:cNvSpPr txBox="1">
                <a:spLocks/>
              </p:cNvSpPr>
              <p:nvPr/>
            </p:nvSpPr>
            <p:spPr>
              <a:xfrm>
                <a:off x="1346994" y="1858009"/>
                <a:ext cx="10515600" cy="92428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tr-TR" dirty="0"/>
              </a:p>
              <a:p>
                <a:pPr marL="0" indent="0">
                  <a:buFont typeface="Wingdings 3" charset="2"/>
                  <a:buNone/>
                </a:pPr>
                <a:r>
                  <a:rPr lang="tr-TR" sz="2600" dirty="0">
                    <a:solidFill>
                      <a:schemeClr val="accent2">
                        <a:lumMod val="50000"/>
                      </a:schemeClr>
                    </a:solidFill>
                  </a:rPr>
                  <a:t>T – Domain</a:t>
                </a:r>
                <a:r>
                  <a:rPr lang="tr-TR" sz="2600" dirty="0"/>
                  <a:t>	</a:t>
                </a:r>
                <a14:m>
                  <m:oMath xmlns:m="http://schemas.openxmlformats.org/officeDocument/2006/math">
                    <m:r>
                      <a:rPr lang="tr-TR" sz="2600" i="1" smtClean="0">
                        <a:latin typeface="Cambria Math" panose="02040503050406030204" pitchFamily="18" charset="0"/>
                      </a:rPr>
                      <m:t>𝑢</m:t>
                    </m:r>
                    <m:d>
                      <m:dPr>
                        <m:ctrlPr>
                          <a:rPr lang="tr-TR" sz="2600" i="1" smtClean="0">
                            <a:latin typeface="Cambria Math" panose="02040503050406030204" pitchFamily="18" charset="0"/>
                          </a:rPr>
                        </m:ctrlPr>
                      </m:dPr>
                      <m:e>
                        <m:r>
                          <a:rPr lang="tr-TR" sz="2600" i="1" smtClean="0">
                            <a:latin typeface="Cambria Math" panose="02040503050406030204" pitchFamily="18" charset="0"/>
                          </a:rPr>
                          <m:t>𝑡</m:t>
                        </m:r>
                      </m:e>
                    </m:d>
                    <m:r>
                      <a:rPr lang="tr-TR" sz="2600" i="1" smtClean="0">
                        <a:latin typeface="Cambria Math" panose="02040503050406030204" pitchFamily="18" charset="0"/>
                      </a:rPr>
                      <m:t>=</m:t>
                    </m:r>
                    <m:sSub>
                      <m:sSubPr>
                        <m:ctrlPr>
                          <a:rPr lang="tr-TR" sz="2600" i="1" smtClean="0">
                            <a:latin typeface="Cambria Math" panose="02040503050406030204" pitchFamily="18" charset="0"/>
                          </a:rPr>
                        </m:ctrlPr>
                      </m:sSubPr>
                      <m:e>
                        <m:r>
                          <a:rPr lang="tr-TR" sz="2600" i="1" smtClean="0">
                            <a:latin typeface="Cambria Math" panose="02040503050406030204" pitchFamily="18" charset="0"/>
                          </a:rPr>
                          <m:t>𝐾</m:t>
                        </m:r>
                      </m:e>
                      <m:sub>
                        <m:r>
                          <a:rPr lang="tr-TR" sz="2600" i="1" smtClean="0">
                            <a:latin typeface="Cambria Math" panose="02040503050406030204" pitchFamily="18" charset="0"/>
                          </a:rPr>
                          <m:t>𝑐</m:t>
                        </m:r>
                      </m:sub>
                    </m:sSub>
                    <m:r>
                      <a:rPr lang="tr-TR" sz="2600" i="1" smtClean="0">
                        <a:latin typeface="Cambria Math" panose="02040503050406030204" pitchFamily="18" charset="0"/>
                      </a:rPr>
                      <m:t>(</m:t>
                    </m:r>
                    <m:r>
                      <a:rPr lang="tr-TR" sz="2600" i="1" smtClean="0">
                        <a:latin typeface="Cambria Math" panose="02040503050406030204" pitchFamily="18" charset="0"/>
                      </a:rPr>
                      <m:t>𝑒</m:t>
                    </m:r>
                    <m:d>
                      <m:dPr>
                        <m:ctrlPr>
                          <a:rPr lang="tr-TR" sz="2600" i="1" smtClean="0">
                            <a:latin typeface="Cambria Math" panose="02040503050406030204" pitchFamily="18" charset="0"/>
                          </a:rPr>
                        </m:ctrlPr>
                      </m:dPr>
                      <m:e>
                        <m:r>
                          <a:rPr lang="tr-TR" sz="2600" i="1" smtClean="0">
                            <a:latin typeface="Cambria Math" panose="02040503050406030204" pitchFamily="18" charset="0"/>
                          </a:rPr>
                          <m:t>𝑡</m:t>
                        </m:r>
                      </m:e>
                    </m:d>
                    <m:r>
                      <a:rPr lang="tr-TR" sz="2600" i="1" smtClean="0">
                        <a:latin typeface="Cambria Math" panose="02040503050406030204" pitchFamily="18" charset="0"/>
                      </a:rPr>
                      <m:t>+</m:t>
                    </m:r>
                    <m:f>
                      <m:fPr>
                        <m:ctrlPr>
                          <a:rPr lang="tr-TR" sz="2600" i="1" smtClean="0">
                            <a:latin typeface="Cambria Math" panose="02040503050406030204" pitchFamily="18" charset="0"/>
                          </a:rPr>
                        </m:ctrlPr>
                      </m:fPr>
                      <m:num>
                        <m:r>
                          <a:rPr lang="tr-TR" sz="2600" i="1" smtClean="0">
                            <a:latin typeface="Cambria Math" panose="02040503050406030204" pitchFamily="18" charset="0"/>
                          </a:rPr>
                          <m:t>1</m:t>
                        </m:r>
                      </m:num>
                      <m:den>
                        <m:sSub>
                          <m:sSubPr>
                            <m:ctrlPr>
                              <a:rPr lang="tr-TR" sz="2600" i="1" smtClean="0">
                                <a:latin typeface="Cambria Math" panose="02040503050406030204" pitchFamily="18" charset="0"/>
                              </a:rPr>
                            </m:ctrlPr>
                          </m:sSubPr>
                          <m:e>
                            <m:r>
                              <a:rPr lang="tr-TR" sz="2600" i="1" smtClean="0">
                                <a:latin typeface="Cambria Math" panose="02040503050406030204" pitchFamily="18" charset="0"/>
                              </a:rPr>
                              <m:t>𝑇</m:t>
                            </m:r>
                          </m:e>
                          <m:sub>
                            <m:r>
                              <a:rPr lang="tr-TR" sz="2600" i="1" smtClean="0">
                                <a:latin typeface="Cambria Math" panose="02040503050406030204" pitchFamily="18" charset="0"/>
                              </a:rPr>
                              <m:t>𝑖</m:t>
                            </m:r>
                          </m:sub>
                        </m:sSub>
                      </m:den>
                    </m:f>
                    <m:nary>
                      <m:naryPr>
                        <m:limLoc m:val="undOvr"/>
                        <m:subHide m:val="on"/>
                        <m:supHide m:val="on"/>
                        <m:ctrlPr>
                          <a:rPr lang="tr-TR" sz="2600" i="1" smtClean="0">
                            <a:latin typeface="Cambria Math" panose="02040503050406030204" pitchFamily="18" charset="0"/>
                          </a:rPr>
                        </m:ctrlPr>
                      </m:naryPr>
                      <m:sub/>
                      <m:sup/>
                      <m:e>
                        <m:r>
                          <a:rPr lang="tr-TR" sz="2600" i="1" smtClean="0">
                            <a:latin typeface="Cambria Math" panose="02040503050406030204" pitchFamily="18" charset="0"/>
                          </a:rPr>
                          <m:t>𝑒</m:t>
                        </m:r>
                        <m:d>
                          <m:dPr>
                            <m:ctrlPr>
                              <a:rPr lang="tr-TR" sz="2600" i="1" smtClean="0">
                                <a:latin typeface="Cambria Math" panose="02040503050406030204" pitchFamily="18" charset="0"/>
                              </a:rPr>
                            </m:ctrlPr>
                          </m:dPr>
                          <m:e>
                            <m:r>
                              <a:rPr lang="tr-TR" sz="2600" i="1" smtClean="0">
                                <a:latin typeface="Cambria Math" panose="02040503050406030204" pitchFamily="18" charset="0"/>
                              </a:rPr>
                              <m:t>𝑡</m:t>
                            </m:r>
                          </m:e>
                        </m:d>
                        <m:r>
                          <a:rPr lang="tr-TR" sz="2600" i="1" smtClean="0">
                            <a:latin typeface="Cambria Math" panose="02040503050406030204" pitchFamily="18" charset="0"/>
                          </a:rPr>
                          <m:t>𝑑𝑡</m:t>
                        </m:r>
                        <m:r>
                          <a:rPr lang="tr-TR" sz="2600" i="1" smtClean="0">
                            <a:latin typeface="Cambria Math" panose="02040503050406030204" pitchFamily="18" charset="0"/>
                          </a:rPr>
                          <m:t>+</m:t>
                        </m:r>
                        <m:sSub>
                          <m:sSubPr>
                            <m:ctrlPr>
                              <a:rPr lang="tr-TR" sz="2600" i="1" smtClean="0">
                                <a:latin typeface="Cambria Math" panose="02040503050406030204" pitchFamily="18" charset="0"/>
                              </a:rPr>
                            </m:ctrlPr>
                          </m:sSubPr>
                          <m:e>
                            <m:r>
                              <a:rPr lang="tr-TR" sz="2600" i="1" smtClean="0">
                                <a:latin typeface="Cambria Math" panose="02040503050406030204" pitchFamily="18" charset="0"/>
                              </a:rPr>
                              <m:t>𝑇</m:t>
                            </m:r>
                          </m:e>
                          <m:sub>
                            <m:r>
                              <a:rPr lang="tr-TR" sz="2600" i="1" smtClean="0">
                                <a:latin typeface="Cambria Math" panose="02040503050406030204" pitchFamily="18" charset="0"/>
                              </a:rPr>
                              <m:t>𝑑</m:t>
                            </m:r>
                          </m:sub>
                        </m:sSub>
                        <m:f>
                          <m:fPr>
                            <m:ctrlPr>
                              <a:rPr lang="tr-TR" sz="2600" i="1" smtClean="0">
                                <a:latin typeface="Cambria Math" panose="02040503050406030204" pitchFamily="18" charset="0"/>
                              </a:rPr>
                            </m:ctrlPr>
                          </m:fPr>
                          <m:num>
                            <m:r>
                              <a:rPr lang="tr-TR" sz="2600" i="1" smtClean="0">
                                <a:latin typeface="Cambria Math" panose="02040503050406030204" pitchFamily="18" charset="0"/>
                              </a:rPr>
                              <m:t>𝑑𝑒</m:t>
                            </m:r>
                          </m:num>
                          <m:den>
                            <m:r>
                              <a:rPr lang="tr-TR" sz="2600" i="1" smtClean="0">
                                <a:latin typeface="Cambria Math" panose="02040503050406030204" pitchFamily="18" charset="0"/>
                              </a:rPr>
                              <m:t>𝑑𝑡</m:t>
                            </m:r>
                          </m:den>
                        </m:f>
                      </m:e>
                    </m:nary>
                  </m:oMath>
                </a14:m>
                <a:r>
                  <a:rPr lang="tr-TR" sz="2600" dirty="0"/>
                  <a:t>)</a:t>
                </a:r>
              </a:p>
            </p:txBody>
          </p:sp>
        </mc:Choice>
        <mc:Fallback xmlns="">
          <p:sp>
            <p:nvSpPr>
              <p:cNvPr id="4" name="Content Placeholder 8">
                <a:extLst>
                  <a:ext uri="{FF2B5EF4-FFF2-40B4-BE49-F238E27FC236}">
                    <a16:creationId xmlns:a16="http://schemas.microsoft.com/office/drawing/2014/main" id="{49D954B4-6206-45E8-AB21-C9583E39B3B2}"/>
                  </a:ext>
                </a:extLst>
              </p:cNvPr>
              <p:cNvSpPr txBox="1">
                <a:spLocks noRot="1" noChangeAspect="1" noMove="1" noResize="1" noEditPoints="1" noAdjustHandles="1" noChangeArrowheads="1" noChangeShapeType="1" noTextEdit="1"/>
              </p:cNvSpPr>
              <p:nvPr/>
            </p:nvSpPr>
            <p:spPr>
              <a:xfrm>
                <a:off x="1346994" y="1858009"/>
                <a:ext cx="10515600" cy="924283"/>
              </a:xfrm>
              <a:prstGeom prst="rect">
                <a:avLst/>
              </a:prstGeom>
              <a:blipFill>
                <a:blip r:embed="rId2"/>
                <a:stretch>
                  <a:fillRect l="-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9B3EA1D-8EC6-4DB6-B696-75F8F60FF16A}"/>
                  </a:ext>
                </a:extLst>
              </p:cNvPr>
              <p:cNvSpPr txBox="1">
                <a:spLocks noGrp="1"/>
              </p:cNvSpPr>
              <p:nvPr>
                <p:ph idx="1"/>
              </p:nvPr>
            </p:nvSpPr>
            <p:spPr>
              <a:xfrm>
                <a:off x="931863" y="3153533"/>
                <a:ext cx="9917112" cy="922176"/>
              </a:xfrm>
              <a:prstGeom prst="rect">
                <a:avLst/>
              </a:prstGeom>
              <a:noFill/>
            </p:spPr>
            <p:txBody>
              <a:bodyPr wrap="square">
                <a:spAutoFit/>
              </a:bodyPr>
              <a:lstStyle/>
              <a:p>
                <a:r>
                  <a:rPr lang="tr-TR" sz="2400" dirty="0">
                    <a:solidFill>
                      <a:schemeClr val="accent2">
                        <a:lumMod val="50000"/>
                      </a:schemeClr>
                    </a:solidFill>
                  </a:rPr>
                  <a:t>Z- Domain	</a:t>
                </a:r>
                <a14:m>
                  <m:oMath xmlns:m="http://schemas.openxmlformats.org/officeDocument/2006/math">
                    <m:r>
                      <a:rPr lang="tr-TR" sz="2400">
                        <a:latin typeface="Cambria Math" panose="02040503050406030204" pitchFamily="18" charset="0"/>
                      </a:rPr>
                      <m:t>𝑢</m:t>
                    </m:r>
                    <m:d>
                      <m:dPr>
                        <m:begChr m:val="["/>
                        <m:endChr m:val="]"/>
                        <m:ctrlPr>
                          <a:rPr lang="tr-TR" sz="2400" i="1">
                            <a:latin typeface="Cambria Math" panose="02040503050406030204" pitchFamily="18" charset="0"/>
                          </a:rPr>
                        </m:ctrlPr>
                      </m:dPr>
                      <m:e>
                        <m:r>
                          <a:rPr lang="tr-TR" sz="2400">
                            <a:latin typeface="Cambria Math" panose="02040503050406030204" pitchFamily="18" charset="0"/>
                          </a:rPr>
                          <m:t>𝑘</m:t>
                        </m:r>
                      </m:e>
                    </m:d>
                    <m:r>
                      <a:rPr lang="tr-TR" sz="2400">
                        <a:latin typeface="Cambria Math" panose="02040503050406030204" pitchFamily="18" charset="0"/>
                      </a:rPr>
                      <m:t>=</m:t>
                    </m:r>
                    <m:sSub>
                      <m:sSubPr>
                        <m:ctrlPr>
                          <a:rPr lang="tr-TR" sz="2400" i="1">
                            <a:latin typeface="Cambria Math" panose="02040503050406030204" pitchFamily="18" charset="0"/>
                          </a:rPr>
                        </m:ctrlPr>
                      </m:sSubPr>
                      <m:e>
                        <m:r>
                          <a:rPr lang="tr-TR" sz="2400">
                            <a:latin typeface="Cambria Math" panose="02040503050406030204" pitchFamily="18" charset="0"/>
                          </a:rPr>
                          <m:t>𝐾</m:t>
                        </m:r>
                      </m:e>
                      <m:sub>
                        <m:r>
                          <a:rPr lang="tr-TR" sz="2400" b="0" i="1" smtClean="0">
                            <a:latin typeface="Cambria Math" panose="02040503050406030204" pitchFamily="18" charset="0"/>
                          </a:rPr>
                          <m:t>𝑐</m:t>
                        </m:r>
                      </m:sub>
                    </m:sSub>
                    <m:d>
                      <m:dPr>
                        <m:ctrlPr>
                          <a:rPr lang="tr-TR" sz="2400" i="1">
                            <a:latin typeface="Cambria Math" panose="02040503050406030204" pitchFamily="18" charset="0"/>
                          </a:rPr>
                        </m:ctrlPr>
                      </m:dPr>
                      <m:e>
                        <m:r>
                          <a:rPr lang="tr-TR" sz="2400">
                            <a:latin typeface="Cambria Math" panose="02040503050406030204" pitchFamily="18" charset="0"/>
                          </a:rPr>
                          <m:t>𝑒</m:t>
                        </m:r>
                        <m:d>
                          <m:dPr>
                            <m:begChr m:val="["/>
                            <m:endChr m:val="]"/>
                            <m:ctrlPr>
                              <a:rPr lang="tr-TR" sz="2400" i="1">
                                <a:latin typeface="Cambria Math" panose="02040503050406030204" pitchFamily="18" charset="0"/>
                              </a:rPr>
                            </m:ctrlPr>
                          </m:dPr>
                          <m:e>
                            <m:r>
                              <a:rPr lang="tr-TR" sz="2400">
                                <a:latin typeface="Cambria Math" panose="02040503050406030204" pitchFamily="18" charset="0"/>
                              </a:rPr>
                              <m:t>𝑘</m:t>
                            </m:r>
                          </m:e>
                        </m:d>
                        <m:r>
                          <a:rPr lang="tr-TR" sz="2400">
                            <a:latin typeface="Cambria Math" panose="02040503050406030204" pitchFamily="18" charset="0"/>
                          </a:rPr>
                          <m:t>+</m:t>
                        </m:r>
                        <m:f>
                          <m:fPr>
                            <m:ctrlPr>
                              <a:rPr lang="tr-TR" sz="2400" i="1">
                                <a:latin typeface="Cambria Math" panose="02040503050406030204" pitchFamily="18" charset="0"/>
                              </a:rPr>
                            </m:ctrlPr>
                          </m:fPr>
                          <m:num>
                            <m:r>
                              <a:rPr lang="tr-TR" sz="2400">
                                <a:latin typeface="Cambria Math" panose="02040503050406030204" pitchFamily="18" charset="0"/>
                              </a:rPr>
                              <m:t>𝑇</m:t>
                            </m:r>
                          </m:num>
                          <m:den>
                            <m:sSub>
                              <m:sSubPr>
                                <m:ctrlPr>
                                  <a:rPr lang="tr-TR" sz="2400" i="1">
                                    <a:latin typeface="Cambria Math" panose="02040503050406030204" pitchFamily="18" charset="0"/>
                                  </a:rPr>
                                </m:ctrlPr>
                              </m:sSubPr>
                              <m:e>
                                <m:r>
                                  <a:rPr lang="tr-TR" sz="2400">
                                    <a:latin typeface="Cambria Math" panose="02040503050406030204" pitchFamily="18" charset="0"/>
                                  </a:rPr>
                                  <m:t>𝑇</m:t>
                                </m:r>
                              </m:e>
                              <m:sub>
                                <m:r>
                                  <a:rPr lang="tr-TR" sz="2400">
                                    <a:latin typeface="Cambria Math" panose="02040503050406030204" pitchFamily="18" charset="0"/>
                                  </a:rPr>
                                  <m:t>𝑖</m:t>
                                </m:r>
                              </m:sub>
                            </m:sSub>
                          </m:den>
                        </m:f>
                        <m:nary>
                          <m:naryPr>
                            <m:chr m:val="∑"/>
                            <m:ctrlPr>
                              <a:rPr lang="tr-TR" sz="2400" i="1">
                                <a:latin typeface="Cambria Math" panose="02040503050406030204" pitchFamily="18" charset="0"/>
                              </a:rPr>
                            </m:ctrlPr>
                          </m:naryPr>
                          <m:sub>
                            <m:r>
                              <m:rPr>
                                <m:brk m:alnAt="23"/>
                              </m:rPr>
                              <a:rPr lang="tr-TR" sz="2400">
                                <a:latin typeface="Cambria Math" panose="02040503050406030204" pitchFamily="18" charset="0"/>
                              </a:rPr>
                              <m:t>𝑗</m:t>
                            </m:r>
                            <m:r>
                              <a:rPr lang="tr-TR" sz="2400">
                                <a:latin typeface="Cambria Math" panose="02040503050406030204" pitchFamily="18" charset="0"/>
                              </a:rPr>
                              <m:t>=0</m:t>
                            </m:r>
                          </m:sub>
                          <m:sup>
                            <m:r>
                              <a:rPr lang="tr-TR" sz="2400">
                                <a:latin typeface="Cambria Math" panose="02040503050406030204" pitchFamily="18" charset="0"/>
                              </a:rPr>
                              <m:t>𝑘</m:t>
                            </m:r>
                          </m:sup>
                          <m:e>
                            <m:r>
                              <a:rPr lang="tr-TR" sz="2400">
                                <a:latin typeface="Cambria Math" panose="02040503050406030204" pitchFamily="18" charset="0"/>
                              </a:rPr>
                              <m:t>𝑒</m:t>
                            </m:r>
                            <m:d>
                              <m:dPr>
                                <m:begChr m:val="["/>
                                <m:endChr m:val="]"/>
                                <m:ctrlPr>
                                  <a:rPr lang="tr-TR" sz="2400" i="1">
                                    <a:latin typeface="Cambria Math" panose="02040503050406030204" pitchFamily="18" charset="0"/>
                                  </a:rPr>
                                </m:ctrlPr>
                              </m:dPr>
                              <m:e>
                                <m:r>
                                  <a:rPr lang="tr-TR" sz="2400">
                                    <a:latin typeface="Cambria Math" panose="02040503050406030204" pitchFamily="18" charset="0"/>
                                  </a:rPr>
                                  <m:t>𝑗</m:t>
                                </m:r>
                              </m:e>
                            </m:d>
                          </m:e>
                        </m:nary>
                        <m:r>
                          <a:rPr lang="tr-TR" sz="2400">
                            <a:latin typeface="Cambria Math" panose="02040503050406030204" pitchFamily="18" charset="0"/>
                          </a:rPr>
                          <m:t>+</m:t>
                        </m:r>
                        <m:f>
                          <m:fPr>
                            <m:ctrlPr>
                              <a:rPr lang="tr-TR" sz="2400" i="1">
                                <a:latin typeface="Cambria Math" panose="02040503050406030204" pitchFamily="18" charset="0"/>
                              </a:rPr>
                            </m:ctrlPr>
                          </m:fPr>
                          <m:num>
                            <m:sSub>
                              <m:sSubPr>
                                <m:ctrlPr>
                                  <a:rPr lang="tr-TR" sz="2400" i="1">
                                    <a:latin typeface="Cambria Math" panose="02040503050406030204" pitchFamily="18" charset="0"/>
                                  </a:rPr>
                                </m:ctrlPr>
                              </m:sSubPr>
                              <m:e>
                                <m:r>
                                  <a:rPr lang="tr-TR" sz="2400">
                                    <a:latin typeface="Cambria Math" panose="02040503050406030204" pitchFamily="18" charset="0"/>
                                  </a:rPr>
                                  <m:t>𝑇</m:t>
                                </m:r>
                              </m:e>
                              <m:sub>
                                <m:r>
                                  <a:rPr lang="tr-TR" sz="2400">
                                    <a:latin typeface="Cambria Math" panose="02040503050406030204" pitchFamily="18" charset="0"/>
                                  </a:rPr>
                                  <m:t>𝑑</m:t>
                                </m:r>
                              </m:sub>
                            </m:sSub>
                          </m:num>
                          <m:den>
                            <m:r>
                              <a:rPr lang="tr-TR" sz="2400">
                                <a:latin typeface="Cambria Math" panose="02040503050406030204" pitchFamily="18" charset="0"/>
                              </a:rPr>
                              <m:t>𝑇</m:t>
                            </m:r>
                          </m:den>
                        </m:f>
                        <m:d>
                          <m:dPr>
                            <m:ctrlPr>
                              <a:rPr lang="tr-TR" sz="2400" i="1">
                                <a:latin typeface="Cambria Math" panose="02040503050406030204" pitchFamily="18" charset="0"/>
                              </a:rPr>
                            </m:ctrlPr>
                          </m:dPr>
                          <m:e>
                            <m:r>
                              <a:rPr lang="tr-TR" sz="2400">
                                <a:latin typeface="Cambria Math" panose="02040503050406030204" pitchFamily="18" charset="0"/>
                              </a:rPr>
                              <m:t>𝑒</m:t>
                            </m:r>
                            <m:d>
                              <m:dPr>
                                <m:begChr m:val="["/>
                                <m:endChr m:val="]"/>
                                <m:ctrlPr>
                                  <a:rPr lang="tr-TR" sz="2400" i="1">
                                    <a:latin typeface="Cambria Math" panose="02040503050406030204" pitchFamily="18" charset="0"/>
                                  </a:rPr>
                                </m:ctrlPr>
                              </m:dPr>
                              <m:e>
                                <m:r>
                                  <a:rPr lang="tr-TR" sz="2400">
                                    <a:latin typeface="Cambria Math" panose="02040503050406030204" pitchFamily="18" charset="0"/>
                                  </a:rPr>
                                  <m:t>𝑘</m:t>
                                </m:r>
                              </m:e>
                            </m:d>
                            <m:r>
                              <a:rPr lang="tr-TR" sz="2400">
                                <a:latin typeface="Cambria Math" panose="02040503050406030204" pitchFamily="18" charset="0"/>
                              </a:rPr>
                              <m:t>−</m:t>
                            </m:r>
                            <m:r>
                              <a:rPr lang="tr-TR" sz="2400">
                                <a:latin typeface="Cambria Math" panose="02040503050406030204" pitchFamily="18" charset="0"/>
                              </a:rPr>
                              <m:t>𝑒</m:t>
                            </m:r>
                            <m:d>
                              <m:dPr>
                                <m:begChr m:val="["/>
                                <m:endChr m:val="]"/>
                                <m:ctrlPr>
                                  <a:rPr lang="tr-TR" sz="2400" i="1">
                                    <a:latin typeface="Cambria Math" panose="02040503050406030204" pitchFamily="18" charset="0"/>
                                  </a:rPr>
                                </m:ctrlPr>
                              </m:dPr>
                              <m:e>
                                <m:r>
                                  <a:rPr lang="tr-TR" sz="2400">
                                    <a:latin typeface="Cambria Math" panose="02040503050406030204" pitchFamily="18" charset="0"/>
                                  </a:rPr>
                                  <m:t>𝑘</m:t>
                                </m:r>
                                <m:r>
                                  <a:rPr lang="tr-TR" sz="2400">
                                    <a:latin typeface="Cambria Math" panose="02040503050406030204" pitchFamily="18" charset="0"/>
                                  </a:rPr>
                                  <m:t>−1</m:t>
                                </m:r>
                              </m:e>
                            </m:d>
                          </m:e>
                        </m:d>
                      </m:e>
                    </m:d>
                  </m:oMath>
                </a14:m>
                <a:endParaRPr lang="en-US" sz="2400" dirty="0"/>
              </a:p>
            </p:txBody>
          </p:sp>
        </mc:Choice>
        <mc:Fallback xmlns="">
          <p:sp>
            <p:nvSpPr>
              <p:cNvPr id="5" name="Content Placeholder 4">
                <a:extLst>
                  <a:ext uri="{FF2B5EF4-FFF2-40B4-BE49-F238E27FC236}">
                    <a16:creationId xmlns:a16="http://schemas.microsoft.com/office/drawing/2014/main" id="{39B3EA1D-8EC6-4DB6-B696-75F8F60FF16A}"/>
                  </a:ext>
                </a:extLst>
              </p:cNvPr>
              <p:cNvSpPr txBox="1">
                <a:spLocks noGrp="1" noRot="1" noChangeAspect="1" noMove="1" noResize="1" noEditPoints="1" noAdjustHandles="1" noChangeArrowheads="1" noChangeShapeType="1" noTextEdit="1"/>
              </p:cNvSpPr>
              <p:nvPr>
                <p:ph idx="1"/>
              </p:nvPr>
            </p:nvSpPr>
            <p:spPr>
              <a:xfrm>
                <a:off x="931863" y="3153533"/>
                <a:ext cx="9917112" cy="922176"/>
              </a:xfrm>
              <a:prstGeom prst="rect">
                <a:avLst/>
              </a:prstGeom>
              <a:blipFill>
                <a:blip r:embed="rId3"/>
                <a:stretch>
                  <a:fillRect l="-492"/>
                </a:stretch>
              </a:blipFill>
            </p:spPr>
            <p:txBody>
              <a:bodyPr/>
              <a:lstStyle/>
              <a:p>
                <a:r>
                  <a:rPr lang="en-US">
                    <a:noFill/>
                  </a:rPr>
                  <a:t> </a:t>
                </a:r>
              </a:p>
            </p:txBody>
          </p:sp>
        </mc:Fallback>
      </mc:AlternateContent>
    </p:spTree>
    <p:extLst>
      <p:ext uri="{BB962C8B-B14F-4D97-AF65-F5344CB8AC3E}">
        <p14:creationId xmlns:p14="http://schemas.microsoft.com/office/powerpoint/2010/main" val="41288288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4667</TotalTime>
  <Words>3159</Words>
  <Application>Microsoft Office PowerPoint</Application>
  <PresentationFormat>Widescreen</PresentationFormat>
  <Paragraphs>446</Paragraphs>
  <Slides>82</Slides>
  <Notes>0</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Cambria Math</vt:lpstr>
      <vt:lpstr>Century Gothic</vt:lpstr>
      <vt:lpstr>Times New Roman</vt:lpstr>
      <vt:lpstr>Wingdings</vt:lpstr>
      <vt:lpstr>Wingdings 3</vt:lpstr>
      <vt:lpstr>Ion</vt:lpstr>
      <vt:lpstr>PowerPoint Presentation</vt:lpstr>
      <vt:lpstr>pH Nötralizasyonu</vt:lpstr>
      <vt:lpstr>PowerPoint Presentation</vt:lpstr>
      <vt:lpstr>Kontrol Yöntemleri</vt:lpstr>
      <vt:lpstr>PID Kontrol</vt:lpstr>
      <vt:lpstr>Oransal  (Proportional) Terim</vt:lpstr>
      <vt:lpstr>Integral(I) Terimi</vt:lpstr>
      <vt:lpstr>Derivative(D) Terimi</vt:lpstr>
      <vt:lpstr>Kesikli Zamanda PID Denklemi</vt:lpstr>
      <vt:lpstr>PID Parametrelerinin Ayarlanması</vt:lpstr>
      <vt:lpstr>Transfer Fonksiyonu ile PID Parametrelerinin Belirlenmesi</vt:lpstr>
      <vt:lpstr>PID Kontrol Python Kod Örneği</vt:lpstr>
      <vt:lpstr>Model Referans Adaptif Sistem</vt:lpstr>
      <vt:lpstr>Model Referans Adaptif Kontrol</vt:lpstr>
      <vt:lpstr>Gerçek ve Referans Model</vt:lpstr>
      <vt:lpstr>Gerçek ve Referans Model</vt:lpstr>
      <vt:lpstr>Lyapunov Stabilite Teoremi ile MRAC</vt:lpstr>
      <vt:lpstr>Stabilite</vt:lpstr>
      <vt:lpstr>Lyapunov Stabilite Teoremi</vt:lpstr>
      <vt:lpstr>Lyapunov Fonksiyon Adayının Özellikleri</vt:lpstr>
      <vt:lpstr>Lyapunov Stabilite Basit Örnek</vt:lpstr>
      <vt:lpstr>Lyapunov Stabilite Teoremi ile Analiz</vt:lpstr>
      <vt:lpstr>Lyapunov Stabilite Teoremi ile MRAC</vt:lpstr>
      <vt:lpstr>MIT Kuralı ile MRAC</vt:lpstr>
      <vt:lpstr>MIT Kuralı ile MRAC</vt:lpstr>
      <vt:lpstr>Yönlü Türev(Directional Derivative)</vt:lpstr>
      <vt:lpstr>PowerPoint Presentation</vt:lpstr>
      <vt:lpstr>Yönlü Türev</vt:lpstr>
      <vt:lpstr>Gradient Descend or Ascend</vt:lpstr>
      <vt:lpstr>MIT Kuralı ile MRAC</vt:lpstr>
      <vt:lpstr>MIT Kuralı ile MRAC</vt:lpstr>
      <vt:lpstr>MIT Kuralı ile MRAC</vt:lpstr>
      <vt:lpstr>PowerPoint Presentation</vt:lpstr>
      <vt:lpstr>PowerPoint Presentation</vt:lpstr>
      <vt:lpstr>Belirsizlik Yakınsama Yaklaşımı ile MRAC</vt:lpstr>
      <vt:lpstr>Belirsizlik Yakınsama Yaklaşımı ile MRAC</vt:lpstr>
      <vt:lpstr>Belirsizlik Yakınsama Yöntemi ile MRAC</vt:lpstr>
      <vt:lpstr>Belirsizlik Yakınsama Yöntemi ile MRAC</vt:lpstr>
      <vt:lpstr>PowerPoint Presentation</vt:lpstr>
      <vt:lpstr>PowerPoint Presentation</vt:lpstr>
      <vt:lpstr>Polinomial ve Radyal Temelli Fonksiyonlar ile Yakınsama Yöntemi</vt:lpstr>
      <vt:lpstr>Polinomial ve Radyal Temelli Fonksiyonlar ile Yakınsama Yöntemi</vt:lpstr>
      <vt:lpstr>PowerPoint Presentation</vt:lpstr>
      <vt:lpstr>PowerPoint Presentation</vt:lpstr>
      <vt:lpstr>Deney Sistemi</vt:lpstr>
      <vt:lpstr>Deney Sistemi</vt:lpstr>
      <vt:lpstr>Kontrol Performansının Değerlendirilmesi</vt:lpstr>
      <vt:lpstr>Proses Reaksiyon Eğrisi</vt:lpstr>
      <vt:lpstr>Cohen-Coon Yöntemi ile PID Parametlerinin Hesaplanması</vt:lpstr>
      <vt:lpstr>PID Kontrol Deney Sonucu</vt:lpstr>
      <vt:lpstr>MRAC Öğrenme Hızı Etkisi</vt:lpstr>
      <vt:lpstr>PowerPoint Presentation</vt:lpstr>
      <vt:lpstr>MRAC Model Öğrenme Hızı Etkisi Kontrol Performans Değerleri</vt:lpstr>
      <vt:lpstr>Gamma = 0.01 iken Kr, Kx</vt:lpstr>
      <vt:lpstr>MRAC Model Zaman Sabiti Etkisi</vt:lpstr>
      <vt:lpstr>PowerPoint Presentation</vt:lpstr>
      <vt:lpstr>MRAC Model Zaman Sabiti Etkisi Kontrol Performans Değerleri</vt:lpstr>
      <vt:lpstr>MRAC Lyapunov-MIT Karşılaştırılması</vt:lpstr>
      <vt:lpstr>PowerPoint Presentation</vt:lpstr>
      <vt:lpstr>Sistem Parametrelerinin Bilinmediği Durum için Yakınsama Yöntemleri ile MRAC</vt:lpstr>
      <vt:lpstr>Belirsizlik Yakınsama Yöntemi ile MRAC pH Değerleri</vt:lpstr>
      <vt:lpstr>PowerPoint Presentation</vt:lpstr>
      <vt:lpstr>Belirsizlik Yakınsama Yöntemi ile MRAC Kontrol Performans Değerleri</vt:lpstr>
      <vt:lpstr>Sistem Parametrelerinin Bilindiği Durum için MRAC</vt:lpstr>
      <vt:lpstr>Sistem Parametrelerinin Bilindiği Durum İçin MRAC</vt:lpstr>
      <vt:lpstr>PowerPoint Presentation</vt:lpstr>
      <vt:lpstr>Sistem Parametrelerinin Bilindiği Durum için MRAC Performans Değerleri</vt:lpstr>
      <vt:lpstr>Sistem Parametrelerinin bilindiği durum R-MRAC Model Zaman Sabiti  Etkisi</vt:lpstr>
      <vt:lpstr>Yüksek Sabit Asit Akış Hızı ile Kontrol Deneyi Sonuçları</vt:lpstr>
      <vt:lpstr>PowerPoint Presentation</vt:lpstr>
      <vt:lpstr>Düşük Maliyetli pH Kontrol Sistemi</vt:lpstr>
      <vt:lpstr>PID Kontrol</vt:lpstr>
      <vt:lpstr>R-MRAC </vt:lpstr>
      <vt:lpstr>Yeniden ayarlanan PID parametreleri ve filtrelenmiş veri ile Kontrol Deneyi</vt:lpstr>
      <vt:lpstr>SONUÇLAR</vt:lpstr>
      <vt:lpstr>SONUÇLAR</vt:lpstr>
      <vt:lpstr>SONUÇLAR</vt:lpstr>
      <vt:lpstr>SONUÇLAR</vt:lpstr>
      <vt:lpstr>SONUÇLAR</vt:lpstr>
      <vt:lpstr>SONUÇLAR</vt:lpstr>
      <vt:lpstr>KAYNAKLAR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Ismet KOCER</dc:creator>
  <cp:lastModifiedBy>Ismet KOCER</cp:lastModifiedBy>
  <cp:revision>350</cp:revision>
  <dcterms:created xsi:type="dcterms:W3CDTF">2024-09-05T07:15:55Z</dcterms:created>
  <dcterms:modified xsi:type="dcterms:W3CDTF">2024-10-24T13:16:42Z</dcterms:modified>
</cp:coreProperties>
</file>